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notesMasterIdLst>
    <p:notesMasterId r:id="rId43"/>
  </p:notesMasterIdLst>
  <p:sldIdLst>
    <p:sldId id="257" r:id="rId3"/>
    <p:sldId id="264" r:id="rId4"/>
    <p:sldId id="276" r:id="rId5"/>
    <p:sldId id="288" r:id="rId6"/>
    <p:sldId id="290" r:id="rId7"/>
    <p:sldId id="291" r:id="rId8"/>
    <p:sldId id="292" r:id="rId9"/>
    <p:sldId id="297" r:id="rId10"/>
    <p:sldId id="294" r:id="rId11"/>
    <p:sldId id="313" r:id="rId12"/>
    <p:sldId id="293" r:id="rId13"/>
    <p:sldId id="295" r:id="rId14"/>
    <p:sldId id="314" r:id="rId15"/>
    <p:sldId id="296" r:id="rId16"/>
    <p:sldId id="312" r:id="rId17"/>
    <p:sldId id="298" r:id="rId18"/>
    <p:sldId id="299" r:id="rId19"/>
    <p:sldId id="300" r:id="rId20"/>
    <p:sldId id="301" r:id="rId21"/>
    <p:sldId id="302" r:id="rId22"/>
    <p:sldId id="303" r:id="rId23"/>
    <p:sldId id="309" r:id="rId24"/>
    <p:sldId id="310" r:id="rId25"/>
    <p:sldId id="311" r:id="rId26"/>
    <p:sldId id="308" r:id="rId27"/>
    <p:sldId id="305" r:id="rId28"/>
    <p:sldId id="304" r:id="rId29"/>
    <p:sldId id="307" r:id="rId30"/>
    <p:sldId id="289" r:id="rId31"/>
    <p:sldId id="315" r:id="rId32"/>
    <p:sldId id="287" r:id="rId33"/>
    <p:sldId id="280" r:id="rId34"/>
    <p:sldId id="281" r:id="rId35"/>
    <p:sldId id="282" r:id="rId36"/>
    <p:sldId id="283" r:id="rId37"/>
    <p:sldId id="284" r:id="rId38"/>
    <p:sldId id="285" r:id="rId39"/>
    <p:sldId id="286" r:id="rId40"/>
    <p:sldId id="306" r:id="rId41"/>
    <p:sldId id="26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09" autoAdjust="0"/>
  </p:normalViewPr>
  <p:slideViewPr>
    <p:cSldViewPr>
      <p:cViewPr>
        <p:scale>
          <a:sx n="70" d="100"/>
          <a:sy n="70" d="100"/>
        </p:scale>
        <p:origin x="-1164" y="-192"/>
      </p:cViewPr>
      <p:guideLst>
        <p:guide orient="horz" pos="2160"/>
        <p:guide pos="2880"/>
      </p:guideLst>
    </p:cSldViewPr>
  </p:slideViewPr>
  <p:outlineViewPr>
    <p:cViewPr>
      <p:scale>
        <a:sx n="33" d="100"/>
        <a:sy n="33" d="100"/>
      </p:scale>
      <p:origin x="0" y="354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36C402-8D83-42CA-B53E-1C22C57A6D72}" type="datetimeFigureOut">
              <a:rPr lang="en-US" smtClean="0"/>
              <a:pPr/>
              <a:t>10/19/2009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6CC84-F22C-41D6-918C-62DA63FD312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10/19/2009 1:01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http://www.lib.muohio.edu/pictbks/search/"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685800"/>
            <a:ext cx="8001001" cy="1524000"/>
          </a:xfrm>
        </p:spPr>
        <p:txBody>
          <a:bodyPr/>
          <a:lstStyle/>
          <a:p>
            <a:r>
              <a:rPr lang="en-GB" sz="6000" b="1" noProof="0" dirty="0" smtClean="0"/>
              <a:t>Reading and Writing  Through Inquiry in the PYP</a:t>
            </a:r>
            <a:endParaRPr lang="en-GB" sz="6000" b="1" noProof="0" dirty="0"/>
          </a:p>
        </p:txBody>
      </p:sp>
      <p:sp>
        <p:nvSpPr>
          <p:cNvPr id="3" name="Subtitle 2"/>
          <p:cNvSpPr>
            <a:spLocks noGrp="1"/>
          </p:cNvSpPr>
          <p:nvPr>
            <p:ph type="subTitle" idx="1"/>
          </p:nvPr>
        </p:nvSpPr>
        <p:spPr>
          <a:xfrm>
            <a:off x="838200" y="2973388"/>
            <a:ext cx="7681913" cy="1827212"/>
          </a:xfrm>
        </p:spPr>
        <p:txBody>
          <a:bodyPr>
            <a:normAutofit fontScale="92500" lnSpcReduction="20000"/>
          </a:bodyPr>
          <a:lstStyle/>
          <a:p>
            <a:pPr algn="r"/>
            <a:r>
              <a:rPr lang="en-GB" b="1" noProof="0" dirty="0" smtClean="0"/>
              <a:t>Report on Regional Workshop</a:t>
            </a:r>
          </a:p>
          <a:p>
            <a:pPr algn="r"/>
            <a:r>
              <a:rPr lang="en-GB" b="1" noProof="0" dirty="0" smtClean="0"/>
              <a:t>Lima, October 7-9, 2009</a:t>
            </a:r>
          </a:p>
          <a:p>
            <a:pPr algn="r"/>
            <a:endParaRPr lang="en-GB" b="1" noProof="0" dirty="0" smtClean="0"/>
          </a:p>
          <a:p>
            <a:pPr algn="r"/>
            <a:r>
              <a:rPr lang="es-CO" b="1" dirty="0" smtClean="0"/>
              <a:t>Patricia Escobar, Head of </a:t>
            </a:r>
            <a:r>
              <a:rPr lang="es-CO" b="1" dirty="0" err="1" smtClean="0"/>
              <a:t>Primary</a:t>
            </a:r>
            <a:endParaRPr lang="es-CO" b="1" dirty="0" smtClean="0"/>
          </a:p>
          <a:p>
            <a:pPr algn="r"/>
            <a:r>
              <a:rPr lang="es-CO" b="1" noProof="0" dirty="0" smtClean="0"/>
              <a:t>Claudia Fayad, PYP </a:t>
            </a:r>
            <a:r>
              <a:rPr lang="es-CO" b="1" noProof="0" dirty="0" err="1" smtClean="0"/>
              <a:t>Coordinator</a:t>
            </a:r>
            <a:endParaRPr lang="en-GB" b="1" noProof="0" dirty="0"/>
          </a:p>
        </p:txBody>
      </p:sp>
    </p:spTree>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ima 09 1 309.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rot="16200000">
            <a:off x="-3047999" y="3047998"/>
            <a:ext cx="6858000" cy="762001"/>
          </a:xfrm>
          <a:solidFill>
            <a:schemeClr val="accent2"/>
          </a:solidFill>
        </p:spPr>
        <p:txBody>
          <a:bodyPr anchor="ctr"/>
          <a:lstStyle/>
          <a:p>
            <a:r>
              <a:rPr lang="en-GB" sz="4000" i="1" dirty="0" smtClean="0"/>
              <a:t>Our Beliefs, Theories and Practices III</a:t>
            </a:r>
            <a:endParaRPr lang="en-GB" sz="4000" i="1" dirty="0"/>
          </a:p>
        </p:txBody>
      </p:sp>
    </p:spTree>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402"/>
            <a:ext cx="8382000" cy="609398"/>
          </a:xfrm>
        </p:spPr>
        <p:txBody>
          <a:bodyPr/>
          <a:lstStyle/>
          <a:p>
            <a:pPr algn="r"/>
            <a:r>
              <a:rPr lang="en-GB" sz="4400" i="1" dirty="0"/>
              <a:t>Our </a:t>
            </a:r>
            <a:r>
              <a:rPr lang="en-GB" sz="4400" i="1" dirty="0" smtClean="0"/>
              <a:t>Beliefs</a:t>
            </a:r>
            <a:r>
              <a:rPr lang="en-GB" sz="4400" i="1" dirty="0"/>
              <a:t>, </a:t>
            </a:r>
            <a:r>
              <a:rPr lang="en-GB" sz="4400" i="1" dirty="0" smtClean="0"/>
              <a:t>Theories </a:t>
            </a:r>
            <a:r>
              <a:rPr lang="en-GB" sz="4400" i="1" dirty="0"/>
              <a:t>and </a:t>
            </a:r>
            <a:r>
              <a:rPr lang="en-GB" sz="4400" i="1" dirty="0" smtClean="0"/>
              <a:t>Practices IV</a:t>
            </a:r>
            <a:endParaRPr lang="en-GB" sz="4400" i="1" dirty="0"/>
          </a:p>
        </p:txBody>
      </p:sp>
      <p:sp>
        <p:nvSpPr>
          <p:cNvPr id="3" name="Text Placeholder 2"/>
          <p:cNvSpPr>
            <a:spLocks noGrp="1"/>
          </p:cNvSpPr>
          <p:nvPr>
            <p:ph type="body" sz="quarter" idx="10"/>
          </p:nvPr>
        </p:nvSpPr>
        <p:spPr>
          <a:xfrm>
            <a:off x="1371600" y="1648968"/>
            <a:ext cx="7391400" cy="3219343"/>
          </a:xfrm>
        </p:spPr>
        <p:txBody>
          <a:bodyPr/>
          <a:lstStyle/>
          <a:p>
            <a:r>
              <a:rPr lang="es-CO" b="1" dirty="0" err="1" smtClean="0"/>
              <a:t>Decoding</a:t>
            </a:r>
            <a:r>
              <a:rPr lang="es-CO" b="1" dirty="0" smtClean="0"/>
              <a:t> </a:t>
            </a:r>
            <a:r>
              <a:rPr lang="es-CO" b="1" dirty="0" err="1" smtClean="0"/>
              <a:t>Perspective</a:t>
            </a:r>
            <a:endParaRPr lang="es-CO" b="1" dirty="0" smtClean="0"/>
          </a:p>
          <a:p>
            <a:pPr>
              <a:buNone/>
            </a:pPr>
            <a:endParaRPr lang="es-CO" sz="2000" b="1" dirty="0" smtClean="0"/>
          </a:p>
          <a:p>
            <a:r>
              <a:rPr lang="es-CO" b="1" dirty="0" err="1" smtClean="0"/>
              <a:t>Skills</a:t>
            </a:r>
            <a:r>
              <a:rPr lang="es-CO" b="1" dirty="0" smtClean="0"/>
              <a:t> </a:t>
            </a:r>
            <a:r>
              <a:rPr lang="es-CO" b="1" dirty="0" err="1" smtClean="0"/>
              <a:t>Perspective</a:t>
            </a:r>
            <a:endParaRPr lang="es-CO" b="1" dirty="0" smtClean="0"/>
          </a:p>
          <a:p>
            <a:pPr>
              <a:buNone/>
            </a:pPr>
            <a:endParaRPr lang="es-CO" sz="2000" b="1" dirty="0" smtClean="0"/>
          </a:p>
          <a:p>
            <a:r>
              <a:rPr lang="es-CO" b="1" dirty="0" err="1" smtClean="0"/>
              <a:t>Whole</a:t>
            </a:r>
            <a:r>
              <a:rPr lang="es-CO" b="1" dirty="0" smtClean="0"/>
              <a:t> </a:t>
            </a:r>
            <a:r>
              <a:rPr lang="es-CO" b="1" dirty="0" err="1" smtClean="0"/>
              <a:t>Language</a:t>
            </a:r>
            <a:r>
              <a:rPr lang="es-CO" b="1" dirty="0" smtClean="0"/>
              <a:t> </a:t>
            </a:r>
            <a:r>
              <a:rPr lang="es-CO" b="1" dirty="0" err="1" smtClean="0"/>
              <a:t>Perspective</a:t>
            </a:r>
            <a:endParaRPr lang="es-CO" b="1" dirty="0" smtClean="0"/>
          </a:p>
          <a:p>
            <a:pPr>
              <a:buNone/>
            </a:pPr>
            <a:endParaRPr lang="es-CO" sz="2000" b="1" dirty="0" smtClean="0"/>
          </a:p>
          <a:p>
            <a:pPr algn="ctr">
              <a:buNone/>
            </a:pPr>
            <a:r>
              <a:rPr lang="es-CO" sz="4000" b="1" dirty="0" smtClean="0">
                <a:effectLst>
                  <a:outerShdw blurRad="38100" dist="38100" dir="2700000" algn="tl">
                    <a:srgbClr val="000000">
                      <a:alpha val="43137"/>
                    </a:srgbClr>
                  </a:outerShdw>
                </a:effectLst>
              </a:rPr>
              <a:t>BALANCED APPROACH</a:t>
            </a:r>
            <a:endParaRPr lang="en-GB" sz="4000" b="1" dirty="0">
              <a:effectLst>
                <a:outerShdw blurRad="38100" dist="38100" dir="2700000" algn="tl">
                  <a:srgbClr val="000000">
                    <a:alpha val="43137"/>
                  </a:srgbClr>
                </a:outerShdw>
              </a:effectLs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ima 09 1 323.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rot="16200000">
            <a:off x="-2601301" y="2431804"/>
            <a:ext cx="6858001" cy="1994392"/>
          </a:xfrm>
          <a:solidFill>
            <a:schemeClr val="accent2"/>
          </a:solidFill>
        </p:spPr>
        <p:txBody>
          <a:bodyPr/>
          <a:lstStyle/>
          <a:p>
            <a:pPr algn="ctr"/>
            <a:r>
              <a:rPr lang="es-CO" b="1" cap="small" dirty="0" err="1" smtClean="0"/>
              <a:t>Language</a:t>
            </a:r>
            <a:r>
              <a:rPr lang="es-CO" b="1" cap="small" dirty="0" smtClean="0"/>
              <a:t> as a </a:t>
            </a:r>
            <a:r>
              <a:rPr lang="es-CO" b="1" cap="small" dirty="0" err="1" smtClean="0"/>
              <a:t>Tool</a:t>
            </a:r>
            <a:r>
              <a:rPr lang="es-CO" b="1" cap="small" dirty="0" smtClean="0"/>
              <a:t>  </a:t>
            </a:r>
            <a:br>
              <a:rPr lang="es-CO" b="1" cap="small" dirty="0" smtClean="0"/>
            </a:br>
            <a:r>
              <a:rPr lang="es-CO" b="1" cap="small" dirty="0" err="1" smtClean="0"/>
              <a:t>for</a:t>
            </a:r>
            <a:r>
              <a:rPr lang="es-CO" b="1" cap="small" dirty="0" smtClean="0"/>
              <a:t> </a:t>
            </a:r>
            <a:r>
              <a:rPr lang="es-CO" b="1" cap="small" dirty="0" err="1" smtClean="0"/>
              <a:t>Inquiry</a:t>
            </a:r>
            <a:r>
              <a:rPr lang="es-CO" b="1" cap="small" dirty="0" smtClean="0"/>
              <a:t> </a:t>
            </a:r>
            <a:br>
              <a:rPr lang="es-CO" b="1" cap="small" dirty="0" smtClean="0"/>
            </a:br>
            <a:r>
              <a:rPr lang="es-CO" b="1" cap="small" dirty="0" smtClean="0"/>
              <a:t>and </a:t>
            </a:r>
            <a:r>
              <a:rPr lang="es-CO" b="1" cap="small" dirty="0" err="1" smtClean="0"/>
              <a:t>Thinking</a:t>
            </a:r>
            <a:endParaRPr lang="en-GB" b="1" cap="small" dirty="0"/>
          </a:p>
        </p:txBody>
      </p:sp>
    </p:spTree>
  </p:cSld>
  <p:clrMapOvr>
    <a:masterClrMapping/>
  </p:clrMapOvr>
  <p:transition spd="med">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ima 09 1 324.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1" y="0"/>
            <a:ext cx="9144000" cy="457200"/>
          </a:xfrm>
          <a:solidFill>
            <a:schemeClr val="accent2"/>
          </a:solidFill>
        </p:spPr>
        <p:txBody>
          <a:bodyPr/>
          <a:lstStyle/>
          <a:p>
            <a:pPr algn="ctr"/>
            <a:r>
              <a:rPr lang="es-CO" sz="3600" b="1" i="1" dirty="0" err="1" smtClean="0"/>
              <a:t>Language</a:t>
            </a:r>
            <a:r>
              <a:rPr lang="es-CO" sz="3600" b="1" i="1" dirty="0" smtClean="0"/>
              <a:t> as a </a:t>
            </a:r>
            <a:r>
              <a:rPr lang="es-CO" sz="3600" b="1" i="1" dirty="0" err="1" smtClean="0"/>
              <a:t>Tool</a:t>
            </a:r>
            <a:r>
              <a:rPr lang="es-CO" sz="3600" b="1" i="1" dirty="0" smtClean="0"/>
              <a:t>  </a:t>
            </a:r>
            <a:r>
              <a:rPr lang="es-CO" sz="3600" b="1" i="1" dirty="0" err="1" smtClean="0"/>
              <a:t>for</a:t>
            </a:r>
            <a:r>
              <a:rPr lang="es-CO" sz="3600" b="1" i="1" dirty="0" smtClean="0"/>
              <a:t> </a:t>
            </a:r>
            <a:r>
              <a:rPr lang="es-CO" sz="3600" b="1" i="1" dirty="0" err="1" smtClean="0"/>
              <a:t>Inquiry</a:t>
            </a:r>
            <a:r>
              <a:rPr lang="es-CO" sz="3600" b="1" i="1" dirty="0" smtClean="0"/>
              <a:t> and </a:t>
            </a:r>
            <a:r>
              <a:rPr lang="es-CO" sz="3600" b="1" i="1" dirty="0" err="1" smtClean="0"/>
              <a:t>Thinking</a:t>
            </a:r>
            <a:r>
              <a:rPr lang="es-CO" sz="3600" b="1" i="1" dirty="0" smtClean="0"/>
              <a:t> II</a:t>
            </a:r>
            <a:endParaRPr lang="en-GB" sz="3600" b="1" i="1" dirty="0"/>
          </a:p>
        </p:txBody>
      </p:sp>
    </p:spTree>
  </p:cSld>
  <p:clrMapOvr>
    <a:masterClrMapping/>
  </p:clrMapOvr>
  <p:transition spd="med">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5205"/>
            <a:ext cx="8382000" cy="1218795"/>
          </a:xfrm>
        </p:spPr>
        <p:txBody>
          <a:bodyPr/>
          <a:lstStyle/>
          <a:p>
            <a:pPr algn="r"/>
            <a:r>
              <a:rPr lang="es-CO" sz="4400" b="1" i="1" dirty="0" err="1" smtClean="0"/>
              <a:t>Language</a:t>
            </a:r>
            <a:r>
              <a:rPr lang="es-CO" sz="4400" b="1" i="1" dirty="0" smtClean="0"/>
              <a:t> as a </a:t>
            </a:r>
            <a:r>
              <a:rPr lang="es-CO" sz="4400" b="1" i="1" dirty="0" err="1" smtClean="0"/>
              <a:t>Tool</a:t>
            </a:r>
            <a:r>
              <a:rPr lang="es-CO" sz="4400" b="1" i="1" dirty="0" smtClean="0"/>
              <a:t> </a:t>
            </a:r>
            <a:r>
              <a:rPr lang="es-CO" sz="4400" b="1" i="1" dirty="0" err="1" smtClean="0"/>
              <a:t>for</a:t>
            </a:r>
            <a:r>
              <a:rPr lang="es-CO" sz="4400" b="1" i="1" dirty="0" smtClean="0"/>
              <a:t> </a:t>
            </a:r>
            <a:r>
              <a:rPr lang="es-CO" sz="4400" b="1" i="1" dirty="0" err="1" smtClean="0"/>
              <a:t>Inquiry</a:t>
            </a:r>
            <a:r>
              <a:rPr lang="es-CO" sz="4400" b="1" i="1" dirty="0" smtClean="0"/>
              <a:t>           and </a:t>
            </a:r>
            <a:r>
              <a:rPr lang="es-CO" sz="4400" b="1" i="1" dirty="0" err="1" smtClean="0"/>
              <a:t>Thinking</a:t>
            </a:r>
            <a:r>
              <a:rPr lang="es-CO" sz="4400" b="1" i="1" dirty="0" smtClean="0"/>
              <a:t> III</a:t>
            </a:r>
            <a:endParaRPr lang="en-GB" sz="4400" b="1" i="1" dirty="0"/>
          </a:p>
        </p:txBody>
      </p:sp>
      <p:sp>
        <p:nvSpPr>
          <p:cNvPr id="3" name="Text Placeholder 2"/>
          <p:cNvSpPr>
            <a:spLocks noGrp="1"/>
          </p:cNvSpPr>
          <p:nvPr>
            <p:ph type="body" sz="quarter" idx="10"/>
          </p:nvPr>
        </p:nvSpPr>
        <p:spPr>
          <a:xfrm>
            <a:off x="914400" y="2057400"/>
            <a:ext cx="7848600" cy="2646878"/>
          </a:xfrm>
        </p:spPr>
        <p:txBody>
          <a:bodyPr/>
          <a:lstStyle/>
          <a:p>
            <a:r>
              <a:rPr lang="es-CO" b="1" dirty="0" err="1" smtClean="0"/>
              <a:t>Inquiry</a:t>
            </a:r>
            <a:r>
              <a:rPr lang="es-CO" b="1" dirty="0" smtClean="0"/>
              <a:t> </a:t>
            </a:r>
            <a:r>
              <a:rPr lang="es-CO" b="1" dirty="0" err="1" smtClean="0"/>
              <a:t>enhances</a:t>
            </a:r>
            <a:r>
              <a:rPr lang="es-CO" b="1" dirty="0" smtClean="0"/>
              <a:t> </a:t>
            </a:r>
            <a:r>
              <a:rPr lang="es-CO" b="1" dirty="0" err="1" smtClean="0"/>
              <a:t>learning</a:t>
            </a:r>
            <a:endParaRPr lang="es-CO" b="1" dirty="0" smtClean="0"/>
          </a:p>
          <a:p>
            <a:pPr>
              <a:buNone/>
            </a:pPr>
            <a:endParaRPr lang="es-CO" sz="2000" b="1" dirty="0" smtClean="0"/>
          </a:p>
          <a:p>
            <a:r>
              <a:rPr lang="es-CO" b="1" dirty="0" err="1" smtClean="0"/>
              <a:t>Inquiry</a:t>
            </a:r>
            <a:r>
              <a:rPr lang="es-CO" b="1" dirty="0" smtClean="0"/>
              <a:t> </a:t>
            </a:r>
            <a:r>
              <a:rPr lang="es-CO" b="1" dirty="0" err="1" smtClean="0"/>
              <a:t>weds</a:t>
            </a:r>
            <a:r>
              <a:rPr lang="es-CO" b="1" dirty="0" smtClean="0"/>
              <a:t> </a:t>
            </a:r>
            <a:r>
              <a:rPr lang="es-CO" b="1" dirty="0" err="1" smtClean="0"/>
              <a:t>the</a:t>
            </a:r>
            <a:r>
              <a:rPr lang="es-CO" b="1" dirty="0" smtClean="0"/>
              <a:t> Social, </a:t>
            </a:r>
            <a:r>
              <a:rPr lang="es-CO" b="1" dirty="0" err="1" smtClean="0"/>
              <a:t>the</a:t>
            </a:r>
            <a:r>
              <a:rPr lang="es-CO" b="1" dirty="0" smtClean="0"/>
              <a:t> </a:t>
            </a:r>
            <a:r>
              <a:rPr lang="es-CO" b="1" dirty="0" err="1" smtClean="0"/>
              <a:t>Intellectual</a:t>
            </a:r>
            <a:r>
              <a:rPr lang="es-CO" b="1" dirty="0" smtClean="0"/>
              <a:t> and </a:t>
            </a:r>
            <a:r>
              <a:rPr lang="es-CO" b="1" dirty="0" err="1" smtClean="0"/>
              <a:t>the</a:t>
            </a:r>
            <a:r>
              <a:rPr lang="es-CO" b="1" dirty="0" smtClean="0"/>
              <a:t> Personal </a:t>
            </a:r>
            <a:r>
              <a:rPr lang="es-CO" b="1" dirty="0" err="1" smtClean="0"/>
              <a:t>Self</a:t>
            </a:r>
            <a:endParaRPr lang="es-CO" b="1" dirty="0" smtClean="0"/>
          </a:p>
          <a:p>
            <a:pPr>
              <a:buNone/>
            </a:pPr>
            <a:endParaRPr lang="es-CO" sz="2000" b="1" dirty="0" smtClean="0"/>
          </a:p>
          <a:p>
            <a:r>
              <a:rPr lang="es-CO" b="1" dirty="0" err="1" smtClean="0"/>
              <a:t>Inquiry</a:t>
            </a:r>
            <a:r>
              <a:rPr lang="es-CO" b="1" dirty="0" smtClean="0"/>
              <a:t> </a:t>
            </a:r>
            <a:r>
              <a:rPr lang="es-CO" b="1" dirty="0" err="1" smtClean="0"/>
              <a:t>requires</a:t>
            </a:r>
            <a:r>
              <a:rPr lang="es-CO" b="1" dirty="0" smtClean="0"/>
              <a:t> </a:t>
            </a:r>
            <a:r>
              <a:rPr lang="es-CO" b="1" dirty="0" err="1" smtClean="0"/>
              <a:t>the</a:t>
            </a:r>
            <a:r>
              <a:rPr lang="es-CO" b="1" dirty="0" smtClean="0"/>
              <a:t> </a:t>
            </a:r>
            <a:r>
              <a:rPr lang="es-CO" b="1" dirty="0" err="1" smtClean="0"/>
              <a:t>managing</a:t>
            </a:r>
            <a:r>
              <a:rPr lang="es-CO" b="1" dirty="0" smtClean="0"/>
              <a:t> of </a:t>
            </a:r>
            <a:r>
              <a:rPr lang="es-CO" b="1" dirty="0" err="1" smtClean="0"/>
              <a:t>imposition</a:t>
            </a:r>
            <a:endParaRPr lang="en-GB" b="1" dirty="0"/>
          </a:p>
        </p:txBody>
      </p:sp>
    </p:spTree>
  </p:cSld>
  <p:clrMapOvr>
    <a:masterClrMapping/>
  </p:clrMapOvr>
  <p:transition spd="med">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ma 09 1 254.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rot="16200000">
            <a:off x="-3048003" y="3047997"/>
            <a:ext cx="6858007" cy="761998"/>
          </a:xfrm>
          <a:solidFill>
            <a:schemeClr val="accent2"/>
          </a:solidFill>
        </p:spPr>
        <p:txBody>
          <a:bodyPr anchor="ctr"/>
          <a:lstStyle/>
          <a:p>
            <a:pPr algn="ctr"/>
            <a:r>
              <a:rPr lang="es-CO" sz="3000" b="1" i="1" dirty="0" err="1" smtClean="0"/>
              <a:t>Language</a:t>
            </a:r>
            <a:r>
              <a:rPr lang="es-CO" sz="3000" b="1" i="1" dirty="0" smtClean="0"/>
              <a:t> as a </a:t>
            </a:r>
            <a:r>
              <a:rPr lang="es-CO" sz="3000" b="1" i="1" dirty="0" err="1" smtClean="0"/>
              <a:t>Tool</a:t>
            </a:r>
            <a:r>
              <a:rPr lang="es-CO" sz="3000" b="1" i="1" dirty="0" smtClean="0"/>
              <a:t> </a:t>
            </a:r>
            <a:r>
              <a:rPr lang="es-CO" sz="3000" b="1" i="1" dirty="0" err="1" smtClean="0"/>
              <a:t>for</a:t>
            </a:r>
            <a:r>
              <a:rPr lang="es-CO" sz="3000" b="1" i="1" dirty="0" smtClean="0"/>
              <a:t> </a:t>
            </a:r>
            <a:r>
              <a:rPr lang="es-CO" sz="3000" b="1" i="1" dirty="0" err="1" smtClean="0"/>
              <a:t>Inquiry</a:t>
            </a:r>
            <a:r>
              <a:rPr lang="es-CO" sz="3000" b="1" i="1" dirty="0" smtClean="0"/>
              <a:t> and </a:t>
            </a:r>
            <a:r>
              <a:rPr lang="es-CO" sz="3000" b="1" i="1" dirty="0" err="1" smtClean="0"/>
              <a:t>Thinking</a:t>
            </a:r>
            <a:r>
              <a:rPr lang="es-CO" sz="3000" b="1" i="1" dirty="0" smtClean="0"/>
              <a:t> IV </a:t>
            </a:r>
            <a:endParaRPr lang="en-GB" sz="3000" b="1" i="1" dirty="0"/>
          </a:p>
        </p:txBody>
      </p:sp>
    </p:spTree>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7239000" cy="664797"/>
          </a:xfrm>
        </p:spPr>
        <p:txBody>
          <a:bodyPr/>
          <a:lstStyle/>
          <a:p>
            <a:r>
              <a:rPr lang="es-CO" b="1" dirty="0" err="1"/>
              <a:t>S</a:t>
            </a:r>
            <a:r>
              <a:rPr lang="es-CO" b="1" dirty="0" err="1" smtClean="0"/>
              <a:t>tudents</a:t>
            </a:r>
            <a:r>
              <a:rPr lang="es-CO" b="1" dirty="0" smtClean="0"/>
              <a:t> </a:t>
            </a:r>
            <a:r>
              <a:rPr lang="es-CO" b="1" dirty="0" err="1" smtClean="0"/>
              <a:t>engaged</a:t>
            </a:r>
            <a:r>
              <a:rPr lang="es-CO" b="1" dirty="0" smtClean="0"/>
              <a:t> in </a:t>
            </a:r>
            <a:r>
              <a:rPr lang="es-CO" b="1" dirty="0" err="1" smtClean="0"/>
              <a:t>Inquiry</a:t>
            </a:r>
            <a:endParaRPr lang="en-GB" b="1" dirty="0"/>
          </a:p>
        </p:txBody>
      </p:sp>
      <p:sp>
        <p:nvSpPr>
          <p:cNvPr id="3" name="Text Placeholder 2"/>
          <p:cNvSpPr>
            <a:spLocks noGrp="1"/>
          </p:cNvSpPr>
          <p:nvPr>
            <p:ph type="body" sz="quarter" idx="10"/>
          </p:nvPr>
        </p:nvSpPr>
        <p:spPr>
          <a:xfrm>
            <a:off x="914400" y="1219200"/>
            <a:ext cx="6096000" cy="4776692"/>
          </a:xfrm>
        </p:spPr>
        <p:txBody>
          <a:bodyPr/>
          <a:lstStyle/>
          <a:p>
            <a:r>
              <a:rPr lang="es-CO" b="1" dirty="0" err="1" smtClean="0"/>
              <a:t>Curious</a:t>
            </a:r>
            <a:endParaRPr lang="es-CO" b="1" dirty="0" smtClean="0"/>
          </a:p>
          <a:p>
            <a:r>
              <a:rPr lang="es-CO" b="1" dirty="0" err="1" smtClean="0"/>
              <a:t>Searching</a:t>
            </a:r>
            <a:r>
              <a:rPr lang="es-CO" b="1" dirty="0" smtClean="0"/>
              <a:t> </a:t>
            </a:r>
            <a:r>
              <a:rPr lang="es-CO" b="1" dirty="0" err="1" smtClean="0"/>
              <a:t>for</a:t>
            </a:r>
            <a:r>
              <a:rPr lang="es-CO" b="1" dirty="0" smtClean="0"/>
              <a:t> </a:t>
            </a:r>
            <a:r>
              <a:rPr lang="es-CO" b="1" dirty="0" err="1" smtClean="0"/>
              <a:t>meaning</a:t>
            </a:r>
            <a:endParaRPr lang="es-CO" b="1" dirty="0" smtClean="0"/>
          </a:p>
          <a:p>
            <a:r>
              <a:rPr lang="es-CO" b="1" dirty="0" err="1" smtClean="0"/>
              <a:t>Intelligent</a:t>
            </a:r>
            <a:r>
              <a:rPr lang="es-CO" b="1" dirty="0" smtClean="0"/>
              <a:t> in a </a:t>
            </a:r>
            <a:r>
              <a:rPr lang="es-CO" b="1" dirty="0" err="1" smtClean="0"/>
              <a:t>range</a:t>
            </a:r>
            <a:r>
              <a:rPr lang="es-CO" b="1" dirty="0" smtClean="0"/>
              <a:t> of </a:t>
            </a:r>
            <a:r>
              <a:rPr lang="es-CO" b="1" dirty="0" err="1" smtClean="0"/>
              <a:t>ways</a:t>
            </a:r>
            <a:endParaRPr lang="es-CO" b="1" dirty="0" smtClean="0"/>
          </a:p>
          <a:p>
            <a:r>
              <a:rPr lang="es-CO" b="1" dirty="0" err="1" smtClean="0"/>
              <a:t>Experienced</a:t>
            </a:r>
            <a:r>
              <a:rPr lang="es-CO" b="1" dirty="0" smtClean="0"/>
              <a:t>/</a:t>
            </a:r>
            <a:r>
              <a:rPr lang="es-CO" b="1" dirty="0" err="1" smtClean="0"/>
              <a:t>something</a:t>
            </a:r>
            <a:r>
              <a:rPr lang="es-CO" b="1" dirty="0" smtClean="0"/>
              <a:t> </a:t>
            </a:r>
            <a:r>
              <a:rPr lang="es-CO" b="1" dirty="0" err="1" smtClean="0"/>
              <a:t>to</a:t>
            </a:r>
            <a:r>
              <a:rPr lang="es-CO" b="1" dirty="0" smtClean="0"/>
              <a:t> </a:t>
            </a:r>
            <a:r>
              <a:rPr lang="es-CO" b="1" dirty="0" err="1" smtClean="0"/>
              <a:t>offer</a:t>
            </a:r>
            <a:endParaRPr lang="es-CO" b="1" dirty="0" smtClean="0"/>
          </a:p>
          <a:p>
            <a:r>
              <a:rPr lang="es-CO" b="1" dirty="0" err="1" smtClean="0"/>
              <a:t>Thinkers</a:t>
            </a:r>
            <a:endParaRPr lang="es-CO" b="1" dirty="0" smtClean="0"/>
          </a:p>
          <a:p>
            <a:r>
              <a:rPr lang="es-CO" b="1" dirty="0" err="1" smtClean="0"/>
              <a:t>Collaborators</a:t>
            </a:r>
            <a:endParaRPr lang="es-CO" b="1" dirty="0" smtClean="0"/>
          </a:p>
          <a:p>
            <a:r>
              <a:rPr lang="es-CO" b="1" dirty="0" smtClean="0"/>
              <a:t>Active</a:t>
            </a:r>
          </a:p>
          <a:p>
            <a:r>
              <a:rPr lang="es-CO" b="1" dirty="0" err="1" smtClean="0"/>
              <a:t>Risk-takers</a:t>
            </a:r>
            <a:endParaRPr lang="es-CO" b="1" dirty="0" smtClean="0"/>
          </a:p>
          <a:p>
            <a:r>
              <a:rPr lang="es-CO" b="1" dirty="0" smtClean="0"/>
              <a:t>Co-</a:t>
            </a:r>
            <a:r>
              <a:rPr lang="es-CO" b="1" dirty="0" err="1" smtClean="0"/>
              <a:t>learners</a:t>
            </a:r>
            <a:r>
              <a:rPr lang="es-CO" b="1" dirty="0" smtClean="0"/>
              <a:t> and </a:t>
            </a:r>
            <a:r>
              <a:rPr lang="es-CO" b="1" dirty="0" err="1" smtClean="0"/>
              <a:t>co-teachers</a:t>
            </a:r>
            <a:endParaRPr lang="en-GB" b="1" dirty="0"/>
          </a:p>
        </p:txBody>
      </p:sp>
      <p:sp>
        <p:nvSpPr>
          <p:cNvPr id="4" name="Title 1"/>
          <p:cNvSpPr txBox="1">
            <a:spLocks/>
          </p:cNvSpPr>
          <p:nvPr/>
        </p:nvSpPr>
        <p:spPr>
          <a:xfrm rot="5400000">
            <a:off x="6504599" y="2029802"/>
            <a:ext cx="3810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s-CO" sz="4800" b="1" spc="-15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Kathy</a:t>
            </a:r>
            <a:r>
              <a:rPr lang="es-CO" sz="48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  </a:t>
            </a:r>
            <a:r>
              <a:rPr lang="es-CO" sz="4800" b="1" spc="-15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Murdoch</a:t>
            </a:r>
            <a:endParaRPr kumimoji="0" lang="en-GB"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spd="med">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838200"/>
          </a:xfrm>
        </p:spPr>
        <p:txBody>
          <a:bodyPr/>
          <a:lstStyle/>
          <a:p>
            <a:pPr algn="ctr"/>
            <a:r>
              <a:rPr lang="es-CO" b="1" dirty="0" smtClean="0"/>
              <a:t>I N Q U I R Y</a:t>
            </a:r>
            <a:endParaRPr lang="en-GB" b="1" dirty="0"/>
          </a:p>
        </p:txBody>
      </p:sp>
      <p:sp>
        <p:nvSpPr>
          <p:cNvPr id="3" name="Content Placeholder 2"/>
          <p:cNvSpPr>
            <a:spLocks noGrp="1"/>
          </p:cNvSpPr>
          <p:nvPr>
            <p:ph sz="half" idx="1"/>
          </p:nvPr>
        </p:nvSpPr>
        <p:spPr>
          <a:xfrm>
            <a:off x="381000" y="1262420"/>
            <a:ext cx="4114800" cy="4985980"/>
          </a:xfrm>
        </p:spPr>
        <p:txBody>
          <a:bodyPr/>
          <a:lstStyle/>
          <a:p>
            <a:pPr>
              <a:buNone/>
            </a:pPr>
            <a:r>
              <a:rPr lang="es-CO" b="1" u="sng" dirty="0" smtClean="0"/>
              <a:t>INFORMATION-SEEKING</a:t>
            </a:r>
          </a:p>
          <a:p>
            <a:r>
              <a:rPr lang="es-CO" sz="2400" b="1" dirty="0" err="1" smtClean="0"/>
              <a:t>Inclined</a:t>
            </a:r>
            <a:r>
              <a:rPr lang="es-CO" sz="2400" b="1" dirty="0" smtClean="0"/>
              <a:t> </a:t>
            </a:r>
            <a:r>
              <a:rPr lang="es-CO" sz="2400" b="1" dirty="0" err="1" smtClean="0"/>
              <a:t>toward</a:t>
            </a:r>
            <a:r>
              <a:rPr lang="es-CO" sz="2400" b="1" dirty="0" smtClean="0"/>
              <a:t> </a:t>
            </a:r>
            <a:r>
              <a:rPr lang="es-CO" sz="2400" b="1" dirty="0" err="1" smtClean="0"/>
              <a:t>closure</a:t>
            </a:r>
            <a:endParaRPr lang="es-CO" sz="2400" b="1" dirty="0" smtClean="0"/>
          </a:p>
          <a:p>
            <a:pPr>
              <a:buNone/>
            </a:pPr>
            <a:endParaRPr lang="es-CO" sz="2000" b="1" dirty="0" smtClean="0"/>
          </a:p>
          <a:p>
            <a:r>
              <a:rPr lang="es-CO" sz="2400" b="1" dirty="0" err="1" smtClean="0"/>
              <a:t>Elicit</a:t>
            </a:r>
            <a:r>
              <a:rPr lang="es-CO" sz="2400" b="1" dirty="0" smtClean="0"/>
              <a:t> </a:t>
            </a:r>
            <a:r>
              <a:rPr lang="es-CO" sz="2400" b="1" dirty="0" err="1" smtClean="0"/>
              <a:t>information</a:t>
            </a:r>
            <a:endParaRPr lang="es-CO" sz="2400" b="1" dirty="0" smtClean="0"/>
          </a:p>
          <a:p>
            <a:pPr>
              <a:buNone/>
            </a:pPr>
            <a:endParaRPr lang="es-CO" sz="2000" b="1" dirty="0" smtClean="0"/>
          </a:p>
          <a:p>
            <a:r>
              <a:rPr lang="es-CO" sz="2400" b="1" dirty="0" err="1" smtClean="0"/>
              <a:t>Work-ful</a:t>
            </a:r>
            <a:endParaRPr lang="es-CO" sz="2400" b="1" dirty="0" smtClean="0"/>
          </a:p>
          <a:p>
            <a:r>
              <a:rPr lang="es-CO" sz="2400" b="1" dirty="0" err="1" smtClean="0"/>
              <a:t>The</a:t>
            </a:r>
            <a:r>
              <a:rPr lang="es-CO" sz="2400" b="1" dirty="0" smtClean="0"/>
              <a:t> </a:t>
            </a:r>
            <a:r>
              <a:rPr lang="es-CO" sz="2400" b="1" dirty="0" err="1" smtClean="0"/>
              <a:t>goal</a:t>
            </a:r>
            <a:r>
              <a:rPr lang="es-CO" sz="2400" b="1" dirty="0" smtClean="0"/>
              <a:t> </a:t>
            </a:r>
            <a:r>
              <a:rPr lang="es-CO" sz="2400" b="1" dirty="0" err="1" smtClean="0"/>
              <a:t>is</a:t>
            </a:r>
            <a:r>
              <a:rPr lang="es-CO" sz="2400" b="1" dirty="0" smtClean="0"/>
              <a:t> </a:t>
            </a:r>
            <a:r>
              <a:rPr lang="es-CO" sz="2400" b="1" dirty="0" err="1" smtClean="0"/>
              <a:t>product</a:t>
            </a:r>
            <a:endParaRPr lang="es-CO" sz="2400" b="1" dirty="0" smtClean="0"/>
          </a:p>
          <a:p>
            <a:pPr>
              <a:buNone/>
            </a:pPr>
            <a:endParaRPr lang="es-CO" sz="2000" b="1" dirty="0" smtClean="0"/>
          </a:p>
          <a:p>
            <a:r>
              <a:rPr lang="es-CO" sz="2400" b="1" dirty="0" err="1" smtClean="0"/>
              <a:t>Something</a:t>
            </a:r>
            <a:r>
              <a:rPr lang="es-CO" sz="2400" b="1" dirty="0" smtClean="0"/>
              <a:t> </a:t>
            </a:r>
            <a:r>
              <a:rPr lang="es-CO" sz="2400" b="1" dirty="0" err="1" smtClean="0"/>
              <a:t>to</a:t>
            </a:r>
            <a:r>
              <a:rPr lang="es-CO" sz="2400" b="1" dirty="0" smtClean="0"/>
              <a:t> </a:t>
            </a:r>
            <a:r>
              <a:rPr lang="es-CO" sz="2400" b="1" dirty="0" err="1" smtClean="0"/>
              <a:t>be</a:t>
            </a:r>
            <a:r>
              <a:rPr lang="es-CO" sz="2400" b="1" dirty="0" smtClean="0"/>
              <a:t> </a:t>
            </a:r>
            <a:r>
              <a:rPr lang="es-CO" sz="2400" b="1" dirty="0" err="1" smtClean="0"/>
              <a:t>known</a:t>
            </a:r>
            <a:r>
              <a:rPr lang="es-CO" sz="2400" b="1" dirty="0" smtClean="0"/>
              <a:t>, </a:t>
            </a:r>
            <a:r>
              <a:rPr lang="es-CO" sz="2400" b="1" dirty="0" err="1" smtClean="0"/>
              <a:t>confirmed</a:t>
            </a:r>
            <a:r>
              <a:rPr lang="es-CO" sz="2400" b="1" dirty="0" smtClean="0"/>
              <a:t> </a:t>
            </a:r>
            <a:r>
              <a:rPr lang="es-CO" sz="2400" b="1" dirty="0" err="1" smtClean="0"/>
              <a:t>or</a:t>
            </a:r>
            <a:r>
              <a:rPr lang="es-CO" sz="2400" b="1" dirty="0" smtClean="0"/>
              <a:t> </a:t>
            </a:r>
            <a:r>
              <a:rPr lang="es-CO" sz="2400" b="1" dirty="0" err="1" smtClean="0"/>
              <a:t>explained</a:t>
            </a:r>
            <a:endParaRPr lang="es-CO" sz="2400" b="1" dirty="0" smtClean="0"/>
          </a:p>
          <a:p>
            <a:r>
              <a:rPr lang="es-CO" sz="2400" b="1" cap="small" dirty="0" err="1" smtClean="0"/>
              <a:t>going</a:t>
            </a:r>
            <a:r>
              <a:rPr lang="es-CO" sz="2400" b="1" cap="small" dirty="0" smtClean="0"/>
              <a:t> </a:t>
            </a:r>
            <a:r>
              <a:rPr lang="es-CO" sz="2400" b="1" cap="small" dirty="0" err="1" smtClean="0"/>
              <a:t>after</a:t>
            </a:r>
            <a:r>
              <a:rPr lang="es-CO" sz="2400" b="1" cap="small" dirty="0" smtClean="0"/>
              <a:t> </a:t>
            </a:r>
            <a:r>
              <a:rPr lang="es-CO" sz="2400" b="1" cap="small" dirty="0" err="1" smtClean="0"/>
              <a:t>something</a:t>
            </a:r>
            <a:endParaRPr lang="es-CO" sz="2400" b="1" dirty="0" smtClean="0"/>
          </a:p>
          <a:p>
            <a:r>
              <a:rPr lang="es-CO" sz="2400" b="1" dirty="0" smtClean="0"/>
              <a:t>Home </a:t>
            </a:r>
            <a:r>
              <a:rPr lang="es-CO" sz="2400" b="1" dirty="0" err="1" smtClean="0"/>
              <a:t>is</a:t>
            </a:r>
            <a:r>
              <a:rPr lang="es-CO" sz="2400" b="1" dirty="0" smtClean="0"/>
              <a:t> actual </a:t>
            </a:r>
            <a:r>
              <a:rPr lang="es-CO" sz="2400" b="1" dirty="0" err="1" smtClean="0"/>
              <a:t>world</a:t>
            </a:r>
            <a:endParaRPr lang="es-CO" sz="2400" b="1" dirty="0" smtClean="0"/>
          </a:p>
          <a:p>
            <a:r>
              <a:rPr lang="es-CO" sz="2400" b="1" dirty="0" err="1" smtClean="0"/>
              <a:t>Dealing</a:t>
            </a:r>
            <a:r>
              <a:rPr lang="es-CO" sz="2400" b="1" dirty="0" smtClean="0"/>
              <a:t> </a:t>
            </a:r>
            <a:r>
              <a:rPr lang="es-CO" sz="2400" b="1" dirty="0" err="1" smtClean="0"/>
              <a:t>with</a:t>
            </a:r>
            <a:r>
              <a:rPr lang="es-CO" sz="2400" b="1" dirty="0" smtClean="0"/>
              <a:t> </a:t>
            </a:r>
            <a:r>
              <a:rPr lang="es-CO" sz="2400" b="1" dirty="0" err="1" smtClean="0"/>
              <a:t>the</a:t>
            </a:r>
            <a:r>
              <a:rPr lang="es-CO" sz="2400" b="1" dirty="0" smtClean="0"/>
              <a:t> factual</a:t>
            </a:r>
            <a:endParaRPr lang="en-GB" sz="2400" b="1" dirty="0"/>
          </a:p>
        </p:txBody>
      </p:sp>
      <p:sp>
        <p:nvSpPr>
          <p:cNvPr id="4" name="Content Placeholder 3"/>
          <p:cNvSpPr>
            <a:spLocks noGrp="1"/>
          </p:cNvSpPr>
          <p:nvPr>
            <p:ph sz="half" idx="2"/>
          </p:nvPr>
        </p:nvSpPr>
        <p:spPr>
          <a:xfrm>
            <a:off x="4648200" y="1280886"/>
            <a:ext cx="4114800" cy="4967514"/>
          </a:xfrm>
        </p:spPr>
        <p:txBody>
          <a:bodyPr/>
          <a:lstStyle/>
          <a:p>
            <a:pPr>
              <a:buNone/>
            </a:pPr>
            <a:r>
              <a:rPr lang="es-CO" b="1" u="sng" dirty="0" smtClean="0"/>
              <a:t>WONDERING</a:t>
            </a:r>
          </a:p>
          <a:p>
            <a:r>
              <a:rPr lang="es-CO" sz="2400" b="1" dirty="0" err="1" smtClean="0"/>
              <a:t>Attempt</a:t>
            </a:r>
            <a:r>
              <a:rPr lang="es-CO" sz="2400" b="1" dirty="0" smtClean="0"/>
              <a:t> </a:t>
            </a:r>
            <a:r>
              <a:rPr lang="es-CO" sz="2400" b="1" dirty="0" err="1" smtClean="0"/>
              <a:t>to</a:t>
            </a:r>
            <a:r>
              <a:rPr lang="es-CO" sz="2400" b="1" dirty="0" smtClean="0"/>
              <a:t> </a:t>
            </a:r>
            <a:r>
              <a:rPr lang="es-CO" sz="2400" b="1" dirty="0" err="1" smtClean="0"/>
              <a:t>hold</a:t>
            </a:r>
            <a:r>
              <a:rPr lang="es-CO" sz="2400" b="1" dirty="0" smtClean="0"/>
              <a:t> </a:t>
            </a:r>
            <a:r>
              <a:rPr lang="es-CO" sz="2400" b="1" dirty="0" err="1" smtClean="0"/>
              <a:t>discourse</a:t>
            </a:r>
            <a:r>
              <a:rPr lang="es-CO" sz="2400" b="1" dirty="0" smtClean="0"/>
              <a:t> open </a:t>
            </a:r>
          </a:p>
          <a:p>
            <a:r>
              <a:rPr lang="es-CO" sz="2400" b="1" dirty="0" err="1" smtClean="0"/>
              <a:t>Inviting</a:t>
            </a:r>
            <a:r>
              <a:rPr lang="es-CO" sz="2400" b="1" dirty="0" smtClean="0"/>
              <a:t> </a:t>
            </a:r>
            <a:r>
              <a:rPr lang="es-CO" sz="2400" b="1" dirty="0" err="1" smtClean="0"/>
              <a:t>conjecture</a:t>
            </a:r>
            <a:r>
              <a:rPr lang="es-CO" sz="2400" b="1" dirty="0" smtClean="0"/>
              <a:t> and </a:t>
            </a:r>
            <a:r>
              <a:rPr lang="es-CO" sz="2400" b="1" dirty="0" err="1" smtClean="0"/>
              <a:t>speculation</a:t>
            </a:r>
            <a:endParaRPr lang="es-CO" sz="2400" b="1" dirty="0" smtClean="0"/>
          </a:p>
          <a:p>
            <a:r>
              <a:rPr lang="es-CO" sz="2400" b="1" dirty="0" err="1" smtClean="0"/>
              <a:t>Playful</a:t>
            </a:r>
            <a:endParaRPr lang="es-CO" sz="2400" b="1" dirty="0" smtClean="0"/>
          </a:p>
          <a:p>
            <a:r>
              <a:rPr lang="es-CO" sz="2400" b="1" dirty="0" err="1" smtClean="0"/>
              <a:t>The</a:t>
            </a:r>
            <a:r>
              <a:rPr lang="es-CO" sz="2400" b="1" dirty="0" smtClean="0"/>
              <a:t> </a:t>
            </a:r>
            <a:r>
              <a:rPr lang="es-CO" sz="2400" b="1" dirty="0" err="1" smtClean="0"/>
              <a:t>goal</a:t>
            </a:r>
            <a:r>
              <a:rPr lang="es-CO" sz="2400" b="1" dirty="0" smtClean="0"/>
              <a:t> </a:t>
            </a:r>
            <a:r>
              <a:rPr lang="es-CO" sz="2400" b="1" dirty="0" err="1" smtClean="0"/>
              <a:t>is</a:t>
            </a:r>
            <a:r>
              <a:rPr lang="es-CO" sz="2400" b="1" dirty="0" smtClean="0"/>
              <a:t> </a:t>
            </a:r>
            <a:r>
              <a:rPr lang="es-CO" sz="2400" b="1" dirty="0" err="1" smtClean="0"/>
              <a:t>engaging</a:t>
            </a:r>
            <a:r>
              <a:rPr lang="es-CO" sz="2400" b="1" dirty="0" smtClean="0"/>
              <a:t> in </a:t>
            </a:r>
            <a:r>
              <a:rPr lang="es-CO" sz="2400" b="1" dirty="0" err="1" smtClean="0"/>
              <a:t>the</a:t>
            </a:r>
            <a:r>
              <a:rPr lang="es-CO" sz="2400" b="1" dirty="0" smtClean="0"/>
              <a:t> </a:t>
            </a:r>
            <a:r>
              <a:rPr lang="es-CO" sz="2400" b="1" dirty="0" err="1" smtClean="0"/>
              <a:t>process</a:t>
            </a:r>
            <a:r>
              <a:rPr lang="es-CO" sz="2400" b="1" dirty="0" smtClean="0"/>
              <a:t> </a:t>
            </a:r>
            <a:r>
              <a:rPr lang="es-CO" sz="2400" b="1" dirty="0" err="1" smtClean="0"/>
              <a:t>itself</a:t>
            </a:r>
            <a:endParaRPr lang="es-CO" sz="2400" b="1" dirty="0" smtClean="0"/>
          </a:p>
          <a:p>
            <a:r>
              <a:rPr lang="es-CO" sz="2400" b="1" dirty="0" err="1" smtClean="0"/>
              <a:t>Reflecting</a:t>
            </a:r>
            <a:r>
              <a:rPr lang="es-CO" sz="2400" b="1" dirty="0" smtClean="0"/>
              <a:t> </a:t>
            </a:r>
            <a:r>
              <a:rPr lang="es-CO" sz="2400" b="1" dirty="0" err="1" smtClean="0"/>
              <a:t>primarily</a:t>
            </a:r>
            <a:r>
              <a:rPr lang="es-CO" sz="2400" b="1" dirty="0" smtClean="0"/>
              <a:t> </a:t>
            </a:r>
            <a:r>
              <a:rPr lang="es-CO" sz="2400" b="1" dirty="0" err="1" smtClean="0"/>
              <a:t>for</a:t>
            </a:r>
            <a:r>
              <a:rPr lang="es-CO" sz="2400" b="1" dirty="0" smtClean="0"/>
              <a:t> </a:t>
            </a:r>
            <a:r>
              <a:rPr lang="es-CO" sz="2400" b="1" dirty="0" err="1" smtClean="0"/>
              <a:t>its</a:t>
            </a:r>
            <a:r>
              <a:rPr lang="es-CO" sz="2400" b="1" dirty="0" smtClean="0"/>
              <a:t> </a:t>
            </a:r>
            <a:r>
              <a:rPr lang="es-CO" sz="2400" b="1" dirty="0" err="1" smtClean="0"/>
              <a:t>own</a:t>
            </a:r>
            <a:r>
              <a:rPr lang="es-CO" sz="2400" b="1" dirty="0" smtClean="0"/>
              <a:t> </a:t>
            </a:r>
            <a:r>
              <a:rPr lang="es-CO" sz="2400" b="1" dirty="0" err="1" smtClean="0"/>
              <a:t>self</a:t>
            </a:r>
            <a:r>
              <a:rPr lang="es-CO" sz="2400" b="1" dirty="0" smtClean="0"/>
              <a:t> </a:t>
            </a:r>
          </a:p>
          <a:p>
            <a:r>
              <a:rPr lang="es-CO" sz="2400" b="1" cap="small" dirty="0" err="1" smtClean="0"/>
              <a:t>reflecting</a:t>
            </a:r>
            <a:r>
              <a:rPr lang="es-CO" sz="2400" b="1" cap="small" dirty="0" smtClean="0"/>
              <a:t> </a:t>
            </a:r>
            <a:r>
              <a:rPr lang="es-CO" sz="2400" b="1" cap="small" dirty="0" err="1" smtClean="0"/>
              <a:t>on</a:t>
            </a:r>
            <a:r>
              <a:rPr lang="es-CO" sz="2400" b="1" cap="small" dirty="0" smtClean="0"/>
              <a:t> </a:t>
            </a:r>
            <a:r>
              <a:rPr lang="es-CO" sz="2400" b="1" cap="small" dirty="0" err="1" smtClean="0"/>
              <a:t>something</a:t>
            </a:r>
            <a:endParaRPr lang="es-CO" sz="2400" b="1" cap="small" dirty="0" smtClean="0"/>
          </a:p>
          <a:p>
            <a:r>
              <a:rPr lang="es-CO" sz="2400" b="1" dirty="0" smtClean="0"/>
              <a:t>Home </a:t>
            </a:r>
            <a:r>
              <a:rPr lang="es-CO" sz="2400" b="1" dirty="0" err="1" smtClean="0"/>
              <a:t>is</a:t>
            </a:r>
            <a:r>
              <a:rPr lang="es-CO" sz="2400" b="1" dirty="0" smtClean="0"/>
              <a:t> </a:t>
            </a:r>
            <a:r>
              <a:rPr lang="es-CO" sz="2400" b="1" dirty="0" err="1" smtClean="0"/>
              <a:t>possible</a:t>
            </a:r>
            <a:r>
              <a:rPr lang="es-CO" sz="2400" b="1" dirty="0" smtClean="0"/>
              <a:t> </a:t>
            </a:r>
            <a:r>
              <a:rPr lang="es-CO" sz="2400" b="1" dirty="0" err="1" smtClean="0"/>
              <a:t>worlds</a:t>
            </a:r>
            <a:endParaRPr lang="es-CO" sz="2400" b="1" dirty="0" smtClean="0"/>
          </a:p>
          <a:p>
            <a:r>
              <a:rPr lang="es-CO" sz="2400" b="1" dirty="0" err="1" smtClean="0"/>
              <a:t>Dealing</a:t>
            </a:r>
            <a:r>
              <a:rPr lang="es-CO" sz="2400" b="1" dirty="0" smtClean="0"/>
              <a:t> </a:t>
            </a:r>
            <a:r>
              <a:rPr lang="es-CO" sz="2400" b="1" dirty="0" err="1" smtClean="0"/>
              <a:t>with</a:t>
            </a:r>
            <a:r>
              <a:rPr lang="es-CO" sz="2400" b="1" dirty="0" smtClean="0"/>
              <a:t> </a:t>
            </a:r>
            <a:r>
              <a:rPr lang="es-CO" sz="2400" b="1" dirty="0" err="1" smtClean="0"/>
              <a:t>possibility</a:t>
            </a:r>
            <a:r>
              <a:rPr lang="es-CO" sz="2400" b="1" dirty="0" smtClean="0"/>
              <a:t> </a:t>
            </a:r>
            <a:endParaRPr lang="en-GB" sz="2400" b="1"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 calcmode="lin" valueType="num">
                                      <p:cBhvr additive="base">
                                        <p:cTn id="3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3" end="3"/>
                                            </p:txEl>
                                          </p:spTgt>
                                        </p:tgtEl>
                                        <p:attrNameLst>
                                          <p:attrName>style.visibility</p:attrName>
                                        </p:attrNameLst>
                                      </p:cBhvr>
                                      <p:to>
                                        <p:strVal val="visible"/>
                                      </p:to>
                                    </p:set>
                                    <p:anim calcmode="lin" valueType="num">
                                      <p:cBhvr additive="base">
                                        <p:cTn id="4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4" end="4"/>
                                            </p:txEl>
                                          </p:spTgt>
                                        </p:tgtEl>
                                        <p:attrNameLst>
                                          <p:attrName>style.visibility</p:attrName>
                                        </p:attrNameLst>
                                      </p:cBhvr>
                                      <p:to>
                                        <p:strVal val="visible"/>
                                      </p:to>
                                    </p:set>
                                    <p:anim calcmode="lin" valueType="num">
                                      <p:cBhvr additive="base">
                                        <p:cTn id="6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 calcmode="lin" valueType="num">
                                      <p:cBhvr additive="base">
                                        <p:cTn id="6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
                                            <p:txEl>
                                              <p:pRg st="5" end="5"/>
                                            </p:txEl>
                                          </p:spTgt>
                                        </p:tgtEl>
                                        <p:attrNameLst>
                                          <p:attrName>style.visibility</p:attrName>
                                        </p:attrNameLst>
                                      </p:cBhvr>
                                      <p:to>
                                        <p:strVal val="visible"/>
                                      </p:to>
                                    </p:set>
                                    <p:anim calcmode="lin" valueType="num">
                                      <p:cBhvr additive="base">
                                        <p:cTn id="7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additive="base">
                                        <p:cTn id="7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xEl>
                                              <p:pRg st="6" end="6"/>
                                            </p:txEl>
                                          </p:spTgt>
                                        </p:tgtEl>
                                        <p:attrNameLst>
                                          <p:attrName>style.visibility</p:attrName>
                                        </p:attrNameLst>
                                      </p:cBhvr>
                                      <p:to>
                                        <p:strVal val="visible"/>
                                      </p:to>
                                    </p:set>
                                    <p:anim calcmode="lin" valueType="num">
                                      <p:cBhvr additive="base">
                                        <p:cTn id="8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0" end="10"/>
                                            </p:txEl>
                                          </p:spTgt>
                                        </p:tgtEl>
                                        <p:attrNameLst>
                                          <p:attrName>style.visibility</p:attrName>
                                        </p:attrNameLst>
                                      </p:cBhvr>
                                      <p:to>
                                        <p:strVal val="visible"/>
                                      </p:to>
                                    </p:set>
                                    <p:anim calcmode="lin" valueType="num">
                                      <p:cBhvr additive="base">
                                        <p:cTn id="9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
                                            <p:txEl>
                                              <p:pRg st="7" end="7"/>
                                            </p:txEl>
                                          </p:spTgt>
                                        </p:tgtEl>
                                        <p:attrNameLst>
                                          <p:attrName>style.visibility</p:attrName>
                                        </p:attrNameLst>
                                      </p:cBhvr>
                                      <p:to>
                                        <p:strVal val="visible"/>
                                      </p:to>
                                    </p:set>
                                    <p:anim calcmode="lin" valueType="num">
                                      <p:cBhvr additive="base">
                                        <p:cTn id="9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
                                            <p:txEl>
                                              <p:pRg st="11" end="11"/>
                                            </p:txEl>
                                          </p:spTgt>
                                        </p:tgtEl>
                                        <p:attrNameLst>
                                          <p:attrName>style.visibility</p:attrName>
                                        </p:attrNameLst>
                                      </p:cBhvr>
                                      <p:to>
                                        <p:strVal val="visible"/>
                                      </p:to>
                                    </p:set>
                                    <p:anim calcmode="lin" valueType="num">
                                      <p:cBhvr additive="base">
                                        <p:cTn id="10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4">
                                            <p:txEl>
                                              <p:pRg st="8" end="8"/>
                                            </p:txEl>
                                          </p:spTgt>
                                        </p:tgtEl>
                                        <p:attrNameLst>
                                          <p:attrName>style.visibility</p:attrName>
                                        </p:attrNameLst>
                                      </p:cBhvr>
                                      <p:to>
                                        <p:strVal val="visible"/>
                                      </p:to>
                                    </p:set>
                                    <p:anim calcmode="lin" valueType="num">
                                      <p:cBhvr additive="base">
                                        <p:cTn id="10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54403"/>
            <a:ext cx="7848600" cy="664797"/>
          </a:xfrm>
        </p:spPr>
        <p:txBody>
          <a:bodyPr/>
          <a:lstStyle/>
          <a:p>
            <a:r>
              <a:rPr lang="es-CO" b="1" dirty="0" err="1" smtClean="0"/>
              <a:t>Supporting</a:t>
            </a:r>
            <a:r>
              <a:rPr lang="es-CO" b="1" dirty="0" smtClean="0"/>
              <a:t> </a:t>
            </a:r>
            <a:r>
              <a:rPr lang="es-CO" b="1" dirty="0" err="1" smtClean="0"/>
              <a:t>Inquiry</a:t>
            </a:r>
            <a:r>
              <a:rPr lang="es-CO" b="1" dirty="0" smtClean="0"/>
              <a:t> </a:t>
            </a:r>
            <a:r>
              <a:rPr lang="es-CO" b="1" dirty="0" err="1" smtClean="0"/>
              <a:t>Acts</a:t>
            </a:r>
            <a:endParaRPr lang="en-GB" b="1" dirty="0"/>
          </a:p>
        </p:txBody>
      </p:sp>
      <p:sp>
        <p:nvSpPr>
          <p:cNvPr id="5" name="Content Placeholder 4"/>
          <p:cNvSpPr>
            <a:spLocks noGrp="1"/>
          </p:cNvSpPr>
          <p:nvPr>
            <p:ph idx="1"/>
          </p:nvPr>
        </p:nvSpPr>
        <p:spPr>
          <a:xfrm>
            <a:off x="990600" y="1595056"/>
            <a:ext cx="7772400" cy="3053144"/>
          </a:xfrm>
        </p:spPr>
        <p:txBody>
          <a:bodyPr/>
          <a:lstStyle/>
          <a:p>
            <a:r>
              <a:rPr lang="es-CO" b="1" dirty="0" err="1" smtClean="0"/>
              <a:t>Connections—elicited</a:t>
            </a:r>
            <a:endParaRPr lang="es-CO" b="1" dirty="0" smtClean="0"/>
          </a:p>
          <a:p>
            <a:r>
              <a:rPr lang="es-CO" b="1" dirty="0" err="1" smtClean="0"/>
              <a:t>Creativity—safe</a:t>
            </a:r>
            <a:r>
              <a:rPr lang="es-CO" b="1" dirty="0" smtClean="0"/>
              <a:t> &amp; </a:t>
            </a:r>
            <a:r>
              <a:rPr lang="es-CO" b="1" dirty="0" err="1" smtClean="0"/>
              <a:t>trusting</a:t>
            </a:r>
            <a:r>
              <a:rPr lang="es-CO" b="1" dirty="0" smtClean="0"/>
              <a:t> </a:t>
            </a:r>
            <a:r>
              <a:rPr lang="es-CO" b="1" dirty="0" err="1" smtClean="0"/>
              <a:t>environment</a:t>
            </a:r>
            <a:endParaRPr lang="es-CO" b="1" dirty="0" smtClean="0"/>
          </a:p>
          <a:p>
            <a:r>
              <a:rPr lang="es-CO" b="1" dirty="0" err="1" smtClean="0"/>
              <a:t>Collaboration</a:t>
            </a:r>
            <a:r>
              <a:rPr lang="es-CO" b="1" dirty="0" smtClean="0"/>
              <a:t>—active </a:t>
            </a:r>
            <a:r>
              <a:rPr lang="es-CO" b="1" dirty="0" err="1" smtClean="0"/>
              <a:t>listening</a:t>
            </a:r>
            <a:r>
              <a:rPr lang="es-CO" b="1" dirty="0" smtClean="0"/>
              <a:t> </a:t>
            </a:r>
            <a:r>
              <a:rPr lang="es-CO" b="1" dirty="0" err="1" smtClean="0"/>
              <a:t>enforced</a:t>
            </a:r>
            <a:endParaRPr lang="es-CO" b="1" dirty="0" smtClean="0"/>
          </a:p>
          <a:p>
            <a:r>
              <a:rPr lang="es-CO" b="1" dirty="0" smtClean="0"/>
              <a:t>In-</a:t>
            </a:r>
            <a:r>
              <a:rPr lang="es-CO" b="1" dirty="0" err="1" smtClean="0"/>
              <a:t>Process</a:t>
            </a:r>
            <a:r>
              <a:rPr lang="es-CO" b="1" dirty="0" smtClean="0"/>
              <a:t>—‘rough-</a:t>
            </a:r>
            <a:r>
              <a:rPr lang="es-CO" b="1" dirty="0" err="1" smtClean="0"/>
              <a:t>draft</a:t>
            </a:r>
            <a:r>
              <a:rPr lang="es-CO" b="1" dirty="0" smtClean="0"/>
              <a:t>’ </a:t>
            </a:r>
            <a:r>
              <a:rPr lang="es-CO" b="1" dirty="0" err="1" smtClean="0"/>
              <a:t>talk</a:t>
            </a:r>
            <a:r>
              <a:rPr lang="es-CO" b="1" dirty="0" smtClean="0"/>
              <a:t> </a:t>
            </a:r>
            <a:r>
              <a:rPr lang="es-CO" b="1" dirty="0" err="1" smtClean="0"/>
              <a:t>encouraged</a:t>
            </a:r>
            <a:endParaRPr lang="es-CO" b="1" dirty="0" smtClean="0"/>
          </a:p>
          <a:p>
            <a:r>
              <a:rPr lang="es-CO" b="1" dirty="0" err="1" smtClean="0"/>
              <a:t>Variety—expressive</a:t>
            </a:r>
            <a:r>
              <a:rPr lang="es-CO" b="1" dirty="0" smtClean="0"/>
              <a:t> </a:t>
            </a:r>
            <a:r>
              <a:rPr lang="es-CO" b="1" dirty="0" err="1" smtClean="0"/>
              <a:t>forms</a:t>
            </a:r>
            <a:r>
              <a:rPr lang="es-CO" b="1" dirty="0" smtClean="0"/>
              <a:t> &amp; </a:t>
            </a:r>
            <a:r>
              <a:rPr lang="es-CO" b="1" dirty="0" err="1" smtClean="0"/>
              <a:t>discourse</a:t>
            </a:r>
            <a:r>
              <a:rPr lang="es-CO" b="1" dirty="0" smtClean="0"/>
              <a:t>, </a:t>
            </a:r>
            <a:r>
              <a:rPr lang="es-CO" b="1" dirty="0" err="1" smtClean="0"/>
              <a:t>diverse</a:t>
            </a:r>
            <a:r>
              <a:rPr lang="es-CO" b="1" dirty="0" smtClean="0"/>
              <a:t> </a:t>
            </a:r>
            <a:r>
              <a:rPr lang="es-CO" b="1" dirty="0" err="1" smtClean="0"/>
              <a:t>perspectives</a:t>
            </a:r>
            <a:r>
              <a:rPr lang="es-CO" b="1" dirty="0" smtClean="0"/>
              <a:t> </a:t>
            </a:r>
            <a:r>
              <a:rPr lang="es-CO" b="1" dirty="0" err="1" smtClean="0"/>
              <a:t>valued</a:t>
            </a:r>
            <a:endParaRPr lang="en-GB" b="1"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02205"/>
            <a:ext cx="8153400" cy="1274195"/>
          </a:xfrm>
        </p:spPr>
        <p:txBody>
          <a:bodyPr/>
          <a:lstStyle/>
          <a:p>
            <a:r>
              <a:rPr lang="es-CO" b="1" dirty="0" err="1" smtClean="0"/>
              <a:t>Frontloading</a:t>
            </a:r>
            <a:r>
              <a:rPr lang="es-CO" b="1" dirty="0" smtClean="0"/>
              <a:t> </a:t>
            </a:r>
            <a:br>
              <a:rPr lang="es-CO" b="1" dirty="0" smtClean="0"/>
            </a:br>
            <a:r>
              <a:rPr lang="es-CO" sz="4400" dirty="0" smtClean="0"/>
              <a:t>(</a:t>
            </a:r>
            <a:r>
              <a:rPr lang="es-CO" sz="4400" dirty="0" err="1" smtClean="0"/>
              <a:t>Building</a:t>
            </a:r>
            <a:r>
              <a:rPr lang="es-CO" sz="4400" dirty="0" smtClean="0"/>
              <a:t> </a:t>
            </a:r>
            <a:r>
              <a:rPr lang="es-CO" sz="4400" dirty="0" err="1" smtClean="0"/>
              <a:t>on</a:t>
            </a:r>
            <a:r>
              <a:rPr lang="es-CO" sz="4400" dirty="0" smtClean="0"/>
              <a:t> </a:t>
            </a:r>
            <a:r>
              <a:rPr lang="es-CO" sz="4400" dirty="0" err="1" smtClean="0"/>
              <a:t>Background</a:t>
            </a:r>
            <a:r>
              <a:rPr lang="es-CO" sz="4400" dirty="0" smtClean="0"/>
              <a:t> </a:t>
            </a:r>
            <a:r>
              <a:rPr lang="es-CO" sz="4400" dirty="0" err="1" smtClean="0"/>
              <a:t>Knowledge</a:t>
            </a:r>
            <a:r>
              <a:rPr lang="es-CO" sz="4400" dirty="0" smtClean="0"/>
              <a:t>)</a:t>
            </a:r>
            <a:endParaRPr lang="en-GB" sz="4400" dirty="0"/>
          </a:p>
        </p:txBody>
      </p:sp>
      <p:sp>
        <p:nvSpPr>
          <p:cNvPr id="3" name="Content Placeholder 2"/>
          <p:cNvSpPr>
            <a:spLocks noGrp="1"/>
          </p:cNvSpPr>
          <p:nvPr>
            <p:ph idx="1"/>
          </p:nvPr>
        </p:nvSpPr>
        <p:spPr>
          <a:xfrm>
            <a:off x="1066800" y="1976461"/>
            <a:ext cx="7467600" cy="4271939"/>
          </a:xfrm>
        </p:spPr>
        <p:txBody>
          <a:bodyPr/>
          <a:lstStyle/>
          <a:p>
            <a:r>
              <a:rPr lang="es-CO" b="1" dirty="0" err="1" smtClean="0"/>
              <a:t>Present</a:t>
            </a:r>
            <a:r>
              <a:rPr lang="es-CO" b="1" dirty="0" smtClean="0"/>
              <a:t> </a:t>
            </a:r>
            <a:r>
              <a:rPr lang="es-CO" b="1" dirty="0" err="1" smtClean="0"/>
              <a:t>information</a:t>
            </a:r>
            <a:r>
              <a:rPr lang="es-CO" b="1" dirty="0" smtClean="0"/>
              <a:t> and </a:t>
            </a:r>
            <a:r>
              <a:rPr lang="es-CO" b="1" dirty="0" err="1" smtClean="0"/>
              <a:t>skills</a:t>
            </a:r>
            <a:endParaRPr lang="es-CO" b="1" dirty="0" smtClean="0"/>
          </a:p>
          <a:p>
            <a:r>
              <a:rPr lang="es-CO" b="1" dirty="0" err="1" smtClean="0"/>
              <a:t>Activities</a:t>
            </a:r>
            <a:r>
              <a:rPr lang="es-CO" b="1" dirty="0" smtClean="0"/>
              <a:t> </a:t>
            </a:r>
            <a:r>
              <a:rPr lang="es-CO" b="1" dirty="0" err="1" smtClean="0"/>
              <a:t>need</a:t>
            </a:r>
            <a:r>
              <a:rPr lang="es-CO" b="1" dirty="0" smtClean="0"/>
              <a:t> </a:t>
            </a:r>
            <a:r>
              <a:rPr lang="es-CO" b="1" dirty="0" err="1" smtClean="0"/>
              <a:t>to</a:t>
            </a:r>
            <a:r>
              <a:rPr lang="es-CO" b="1" dirty="0" smtClean="0"/>
              <a:t> </a:t>
            </a:r>
            <a:r>
              <a:rPr lang="es-CO" b="1" dirty="0" err="1" smtClean="0"/>
              <a:t>be</a:t>
            </a:r>
            <a:r>
              <a:rPr lang="es-CO" b="1" dirty="0" smtClean="0"/>
              <a:t> </a:t>
            </a:r>
            <a:r>
              <a:rPr lang="es-CO" b="1" dirty="0" err="1" smtClean="0"/>
              <a:t>structured</a:t>
            </a:r>
            <a:r>
              <a:rPr lang="es-CO" b="1" dirty="0" smtClean="0"/>
              <a:t> in                    open-</a:t>
            </a:r>
            <a:r>
              <a:rPr lang="es-CO" b="1" dirty="0" err="1" smtClean="0"/>
              <a:t>ended</a:t>
            </a:r>
            <a:r>
              <a:rPr lang="es-CO" b="1" dirty="0" smtClean="0"/>
              <a:t> </a:t>
            </a:r>
            <a:r>
              <a:rPr lang="es-CO" b="1" dirty="0" err="1" smtClean="0"/>
              <a:t>ways</a:t>
            </a:r>
            <a:r>
              <a:rPr lang="es-CO" b="1" dirty="0" smtClean="0"/>
              <a:t>:</a:t>
            </a:r>
          </a:p>
          <a:p>
            <a:pPr lvl="1"/>
            <a:r>
              <a:rPr lang="es-CO" b="1" dirty="0" smtClean="0"/>
              <a:t>Case-</a:t>
            </a:r>
            <a:r>
              <a:rPr lang="es-CO" b="1" dirty="0" err="1" smtClean="0"/>
              <a:t>study</a:t>
            </a:r>
            <a:r>
              <a:rPr lang="es-CO" b="1" dirty="0" smtClean="0"/>
              <a:t> </a:t>
            </a:r>
            <a:r>
              <a:rPr lang="es-CO" b="1" dirty="0" err="1" smtClean="0"/>
              <a:t>comparison</a:t>
            </a:r>
            <a:endParaRPr lang="es-CO" b="1" dirty="0" smtClean="0"/>
          </a:p>
          <a:p>
            <a:pPr lvl="1"/>
            <a:r>
              <a:rPr lang="es-CO" b="1" dirty="0" err="1" smtClean="0"/>
              <a:t>Venn</a:t>
            </a:r>
            <a:r>
              <a:rPr lang="es-CO" b="1" dirty="0" smtClean="0"/>
              <a:t> </a:t>
            </a:r>
            <a:r>
              <a:rPr lang="es-CO" b="1" dirty="0" err="1" smtClean="0"/>
              <a:t>Diagram</a:t>
            </a:r>
            <a:r>
              <a:rPr lang="es-CO" b="1" dirty="0" smtClean="0"/>
              <a:t> </a:t>
            </a:r>
            <a:r>
              <a:rPr lang="es-CO" b="1" dirty="0" err="1" smtClean="0"/>
              <a:t>summarising</a:t>
            </a:r>
            <a:endParaRPr lang="es-CO" b="1" dirty="0" smtClean="0"/>
          </a:p>
          <a:p>
            <a:pPr lvl="1"/>
            <a:r>
              <a:rPr lang="es-CO" b="1" dirty="0" err="1" smtClean="0"/>
              <a:t>Mind-mapping</a:t>
            </a:r>
            <a:r>
              <a:rPr lang="es-CO" b="1" dirty="0" smtClean="0"/>
              <a:t> </a:t>
            </a:r>
            <a:r>
              <a:rPr lang="es-CO" b="1" dirty="0" err="1" smtClean="0"/>
              <a:t>discoveries</a:t>
            </a:r>
            <a:endParaRPr lang="es-CO" b="1" dirty="0" smtClean="0"/>
          </a:p>
          <a:p>
            <a:pPr lvl="1"/>
            <a:r>
              <a:rPr lang="es-CO" b="1" dirty="0" err="1" smtClean="0"/>
              <a:t>Sharing</a:t>
            </a:r>
            <a:r>
              <a:rPr lang="es-CO" b="1" dirty="0" smtClean="0"/>
              <a:t> in </a:t>
            </a:r>
            <a:r>
              <a:rPr lang="es-CO" b="1" dirty="0" err="1" smtClean="0"/>
              <a:t>groups</a:t>
            </a:r>
            <a:endParaRPr lang="es-CO" b="1" dirty="0" smtClean="0"/>
          </a:p>
          <a:p>
            <a:pPr lvl="1"/>
            <a:r>
              <a:rPr lang="es-CO" b="1" dirty="0" err="1" smtClean="0"/>
              <a:t>Article</a:t>
            </a:r>
            <a:r>
              <a:rPr lang="es-CO" b="1" dirty="0" smtClean="0"/>
              <a:t> </a:t>
            </a:r>
            <a:r>
              <a:rPr lang="es-CO" b="1" dirty="0" err="1" smtClean="0"/>
              <a:t>jigsaw</a:t>
            </a:r>
            <a:endParaRPr lang="es-CO" b="1" dirty="0" smtClean="0"/>
          </a:p>
          <a:p>
            <a:pPr lvl="1"/>
            <a:r>
              <a:rPr lang="es-CO" b="1" dirty="0" err="1" smtClean="0"/>
              <a:t>Reflective</a:t>
            </a:r>
            <a:r>
              <a:rPr lang="es-CO" b="1" dirty="0" smtClean="0"/>
              <a:t> </a:t>
            </a:r>
            <a:r>
              <a:rPr lang="es-CO" b="1" dirty="0" err="1" smtClean="0"/>
              <a:t>journals</a:t>
            </a:r>
            <a:endParaRPr lang="en-GB" b="1"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828800"/>
            <a:ext cx="7573963" cy="3962400"/>
          </a:xfrm>
        </p:spPr>
        <p:txBody>
          <a:bodyPr/>
          <a:lstStyle/>
          <a:p>
            <a:r>
              <a:rPr lang="en-GB" b="1" noProof="0" smtClean="0"/>
              <a:t>Reading and Writing through inquiry is an effective way for learners to be actively involved in constructing their own meaning by reading, writing, listening, speaking, viewing and presenting.</a:t>
            </a:r>
            <a:endParaRPr lang="en-GB" b="1" noProof="0"/>
          </a:p>
        </p:txBody>
      </p:sp>
      <p:sp>
        <p:nvSpPr>
          <p:cNvPr id="4" name="Text Placeholder 3"/>
          <p:cNvSpPr>
            <a:spLocks noGrp="1"/>
          </p:cNvSpPr>
          <p:nvPr>
            <p:ph type="body" sz="quarter" idx="10"/>
          </p:nvPr>
        </p:nvSpPr>
        <p:spPr>
          <a:xfrm>
            <a:off x="838200" y="381000"/>
            <a:ext cx="7690114" cy="1384994"/>
          </a:xfrm>
        </p:spPr>
        <p:txBody>
          <a:bodyPr/>
          <a:lstStyle/>
          <a:p>
            <a:r>
              <a:rPr lang="en-GB" noProof="0" smtClean="0"/>
              <a:t>Central Idea</a:t>
            </a:r>
            <a:endParaRPr lang="en-GB" noProof="0"/>
          </a:p>
        </p:txBody>
      </p:sp>
    </p:spTree>
  </p:cSld>
  <p:clrMapOvr>
    <a:masterClrMapping/>
  </p:clrMapOvr>
  <p:transition spd="med">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405"/>
            <a:ext cx="8534400" cy="1218795"/>
          </a:xfrm>
        </p:spPr>
        <p:txBody>
          <a:bodyPr/>
          <a:lstStyle/>
          <a:p>
            <a:pPr algn="r"/>
            <a:r>
              <a:rPr lang="es-CO" sz="4400" b="1" i="1" dirty="0" err="1" smtClean="0"/>
              <a:t>Frontloading</a:t>
            </a:r>
            <a:r>
              <a:rPr lang="es-CO" sz="4400" b="1" i="1" dirty="0" smtClean="0"/>
              <a:t>  (II)</a:t>
            </a:r>
            <a:br>
              <a:rPr lang="es-CO" sz="4400" b="1" i="1" dirty="0" smtClean="0"/>
            </a:br>
            <a:r>
              <a:rPr lang="es-CO" sz="4400" i="1" dirty="0" smtClean="0"/>
              <a:t>(</a:t>
            </a:r>
            <a:r>
              <a:rPr lang="es-CO" sz="4400" i="1" dirty="0" err="1" smtClean="0"/>
              <a:t>Building</a:t>
            </a:r>
            <a:r>
              <a:rPr lang="es-CO" sz="4400" i="1" dirty="0" smtClean="0"/>
              <a:t> </a:t>
            </a:r>
            <a:r>
              <a:rPr lang="es-CO" sz="4400" i="1" dirty="0" err="1" smtClean="0"/>
              <a:t>on</a:t>
            </a:r>
            <a:r>
              <a:rPr lang="es-CO" sz="4400" i="1" dirty="0" smtClean="0"/>
              <a:t> </a:t>
            </a:r>
            <a:r>
              <a:rPr lang="es-CO" sz="4400" i="1" dirty="0" err="1" smtClean="0"/>
              <a:t>Background</a:t>
            </a:r>
            <a:r>
              <a:rPr lang="es-CO" sz="4400" i="1" dirty="0" smtClean="0"/>
              <a:t> </a:t>
            </a:r>
            <a:r>
              <a:rPr lang="es-CO" sz="4400" i="1" dirty="0" err="1" smtClean="0"/>
              <a:t>Knowledge</a:t>
            </a:r>
            <a:r>
              <a:rPr lang="es-CO" sz="4400" i="1" dirty="0" smtClean="0"/>
              <a:t>)</a:t>
            </a:r>
            <a:endParaRPr lang="en-GB" sz="4400" i="1" dirty="0"/>
          </a:p>
        </p:txBody>
      </p:sp>
      <p:sp>
        <p:nvSpPr>
          <p:cNvPr id="3" name="Content Placeholder 2"/>
          <p:cNvSpPr>
            <a:spLocks noGrp="1"/>
          </p:cNvSpPr>
          <p:nvPr>
            <p:ph idx="1"/>
          </p:nvPr>
        </p:nvSpPr>
        <p:spPr>
          <a:xfrm>
            <a:off x="1600200" y="1904999"/>
            <a:ext cx="6934200" cy="3337785"/>
          </a:xfrm>
        </p:spPr>
        <p:txBody>
          <a:bodyPr/>
          <a:lstStyle/>
          <a:p>
            <a:r>
              <a:rPr lang="es-CO" b="1" dirty="0" err="1" smtClean="0"/>
              <a:t>Students</a:t>
            </a:r>
            <a:r>
              <a:rPr lang="es-CO" b="1" dirty="0" smtClean="0"/>
              <a:t> </a:t>
            </a:r>
            <a:r>
              <a:rPr lang="es-CO" b="1" dirty="0" err="1" smtClean="0"/>
              <a:t>need</a:t>
            </a:r>
            <a:endParaRPr lang="es-CO" b="1" dirty="0" smtClean="0"/>
          </a:p>
          <a:p>
            <a:pPr lvl="1"/>
            <a:r>
              <a:rPr lang="es-CO" b="1" dirty="0" smtClean="0"/>
              <a:t>EXPOSURE</a:t>
            </a:r>
          </a:p>
          <a:p>
            <a:pPr lvl="1"/>
            <a:r>
              <a:rPr lang="es-CO" b="1" dirty="0" smtClean="0"/>
              <a:t>EXPERIENCE</a:t>
            </a:r>
          </a:p>
          <a:p>
            <a:pPr lvl="1"/>
            <a:r>
              <a:rPr lang="es-CO" b="1" dirty="0" smtClean="0"/>
              <a:t>TIME</a:t>
            </a:r>
          </a:p>
          <a:p>
            <a:r>
              <a:rPr lang="es-CO" b="1" dirty="0" err="1" smtClean="0"/>
              <a:t>Teach</a:t>
            </a:r>
            <a:r>
              <a:rPr lang="es-CO" b="1" dirty="0" smtClean="0"/>
              <a:t> </a:t>
            </a:r>
            <a:r>
              <a:rPr lang="es-CO" b="1" dirty="0" err="1" smtClean="0"/>
              <a:t>skills</a:t>
            </a:r>
            <a:endParaRPr lang="en-GB" b="1" dirty="0" smtClean="0"/>
          </a:p>
          <a:p>
            <a:r>
              <a:rPr lang="en-GB" b="1" dirty="0" smtClean="0"/>
              <a:t>Discuss perspectives</a:t>
            </a:r>
          </a:p>
          <a:p>
            <a:r>
              <a:rPr lang="en-GB" b="1" dirty="0" smtClean="0"/>
              <a:t>Connect to central idea</a:t>
            </a:r>
            <a:endParaRPr lang="es-CO" b="1" dirty="0" smtClean="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20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3005"/>
            <a:ext cx="8763000" cy="872395"/>
          </a:xfrm>
        </p:spPr>
        <p:txBody>
          <a:bodyPr/>
          <a:lstStyle/>
          <a:p>
            <a:r>
              <a:rPr lang="en-GB" b="1" cap="small" dirty="0"/>
              <a:t>Developing </a:t>
            </a:r>
            <a:r>
              <a:rPr lang="en-GB" b="1" cap="small" dirty="0" smtClean="0"/>
              <a:t>Balance in </a:t>
            </a:r>
            <a:r>
              <a:rPr lang="en-GB" b="1" cap="small" dirty="0"/>
              <a:t>Language Arts</a:t>
            </a:r>
            <a:endParaRPr lang="en-GB" cap="small" dirty="0"/>
          </a:p>
        </p:txBody>
      </p:sp>
      <p:sp>
        <p:nvSpPr>
          <p:cNvPr id="3" name="Text Placeholder 2"/>
          <p:cNvSpPr>
            <a:spLocks noGrp="1"/>
          </p:cNvSpPr>
          <p:nvPr>
            <p:ph type="body" sz="quarter" idx="10"/>
          </p:nvPr>
        </p:nvSpPr>
        <p:spPr>
          <a:xfrm>
            <a:off x="914400" y="1600200"/>
            <a:ext cx="7772400" cy="3151632"/>
          </a:xfrm>
        </p:spPr>
        <p:txBody>
          <a:bodyPr/>
          <a:lstStyle/>
          <a:p>
            <a:r>
              <a:rPr lang="es-CO" b="1" dirty="0" err="1" smtClean="0"/>
              <a:t>How</a:t>
            </a:r>
            <a:r>
              <a:rPr lang="es-CO" b="1" dirty="0" smtClean="0"/>
              <a:t> </a:t>
            </a:r>
            <a:r>
              <a:rPr lang="es-CO" b="1" dirty="0" err="1" smtClean="0"/>
              <a:t>to</a:t>
            </a:r>
            <a:r>
              <a:rPr lang="es-CO" b="1" dirty="0" smtClean="0"/>
              <a:t> </a:t>
            </a:r>
            <a:r>
              <a:rPr lang="es-CO" b="1" dirty="0" err="1" smtClean="0"/>
              <a:t>get</a:t>
            </a:r>
            <a:r>
              <a:rPr lang="es-CO" b="1" dirty="0" smtClean="0"/>
              <a:t> </a:t>
            </a:r>
            <a:r>
              <a:rPr lang="es-CO" b="1" dirty="0" err="1" smtClean="0"/>
              <a:t>students</a:t>
            </a:r>
            <a:r>
              <a:rPr lang="es-CO" b="1" dirty="0" smtClean="0"/>
              <a:t> </a:t>
            </a:r>
            <a:r>
              <a:rPr lang="es-CO" b="1" dirty="0" err="1" smtClean="0"/>
              <a:t>to</a:t>
            </a:r>
            <a:r>
              <a:rPr lang="es-CO" b="1" dirty="0" smtClean="0"/>
              <a:t> </a:t>
            </a:r>
            <a:r>
              <a:rPr lang="es-CO" b="1" dirty="0" err="1" smtClean="0"/>
              <a:t>be</a:t>
            </a:r>
            <a:r>
              <a:rPr lang="es-CO" b="1" dirty="0" smtClean="0"/>
              <a:t> </a:t>
            </a:r>
            <a:r>
              <a:rPr lang="es-CO" b="1" dirty="0" err="1" smtClean="0"/>
              <a:t>better</a:t>
            </a:r>
            <a:r>
              <a:rPr lang="es-CO" b="1" dirty="0" smtClean="0"/>
              <a:t> </a:t>
            </a:r>
            <a:r>
              <a:rPr lang="es-CO" b="1" dirty="0" err="1" smtClean="0"/>
              <a:t>readers</a:t>
            </a:r>
            <a:r>
              <a:rPr lang="es-CO" b="1" dirty="0" smtClean="0"/>
              <a:t>      and </a:t>
            </a:r>
            <a:r>
              <a:rPr lang="es-CO" b="1" dirty="0" err="1" smtClean="0"/>
              <a:t>writers</a:t>
            </a:r>
            <a:r>
              <a:rPr lang="es-CO" b="1" dirty="0" smtClean="0"/>
              <a:t>?</a:t>
            </a:r>
          </a:p>
          <a:p>
            <a:r>
              <a:rPr lang="es-CO" b="1" dirty="0" smtClean="0"/>
              <a:t>BY HAVING THEM READ AND WRITE!</a:t>
            </a:r>
          </a:p>
          <a:p>
            <a:pPr lvl="1"/>
            <a:r>
              <a:rPr lang="es-CO" b="1" dirty="0" err="1" smtClean="0"/>
              <a:t>The</a:t>
            </a:r>
            <a:r>
              <a:rPr lang="es-CO" b="1" dirty="0" smtClean="0"/>
              <a:t> more </a:t>
            </a:r>
            <a:r>
              <a:rPr lang="es-CO" b="1" dirty="0" err="1" smtClean="0"/>
              <a:t>they</a:t>
            </a:r>
            <a:r>
              <a:rPr lang="es-CO" b="1" dirty="0" smtClean="0"/>
              <a:t> </a:t>
            </a:r>
            <a:r>
              <a:rPr lang="es-CO" b="1" dirty="0" err="1" smtClean="0"/>
              <a:t>read</a:t>
            </a:r>
            <a:r>
              <a:rPr lang="es-CO" b="1" dirty="0" smtClean="0"/>
              <a:t>, </a:t>
            </a:r>
            <a:r>
              <a:rPr lang="es-CO" b="1" dirty="0" err="1" smtClean="0"/>
              <a:t>the</a:t>
            </a:r>
            <a:r>
              <a:rPr lang="es-CO" b="1" dirty="0" smtClean="0"/>
              <a:t> </a:t>
            </a:r>
            <a:r>
              <a:rPr lang="es-CO" b="1" dirty="0" err="1" smtClean="0"/>
              <a:t>better</a:t>
            </a:r>
            <a:r>
              <a:rPr lang="es-CO" b="1" dirty="0" smtClean="0"/>
              <a:t> </a:t>
            </a:r>
            <a:r>
              <a:rPr lang="es-CO" b="1" dirty="0" err="1" smtClean="0"/>
              <a:t>readers</a:t>
            </a:r>
            <a:r>
              <a:rPr lang="es-CO" b="1" dirty="0" smtClean="0"/>
              <a:t> </a:t>
            </a:r>
            <a:r>
              <a:rPr lang="es-CO" b="1" dirty="0" err="1" smtClean="0"/>
              <a:t>they</a:t>
            </a:r>
            <a:r>
              <a:rPr lang="es-CO" b="1" dirty="0" smtClean="0"/>
              <a:t>      </a:t>
            </a:r>
            <a:r>
              <a:rPr lang="es-CO" b="1" dirty="0" err="1" smtClean="0"/>
              <a:t>will</a:t>
            </a:r>
            <a:r>
              <a:rPr lang="es-CO" b="1" dirty="0" smtClean="0"/>
              <a:t> </a:t>
            </a:r>
            <a:r>
              <a:rPr lang="es-CO" b="1" dirty="0" err="1" smtClean="0"/>
              <a:t>become</a:t>
            </a:r>
            <a:r>
              <a:rPr lang="es-CO" b="1" dirty="0" smtClean="0"/>
              <a:t>!</a:t>
            </a:r>
          </a:p>
          <a:p>
            <a:pPr lvl="1"/>
            <a:r>
              <a:rPr lang="es-CO" b="1" dirty="0" err="1" smtClean="0"/>
              <a:t>The</a:t>
            </a:r>
            <a:r>
              <a:rPr lang="es-CO" b="1" dirty="0" smtClean="0"/>
              <a:t> more </a:t>
            </a:r>
            <a:r>
              <a:rPr lang="es-CO" b="1" dirty="0" err="1" smtClean="0"/>
              <a:t>they</a:t>
            </a:r>
            <a:r>
              <a:rPr lang="es-CO" b="1" dirty="0" smtClean="0"/>
              <a:t> </a:t>
            </a:r>
            <a:r>
              <a:rPr lang="es-CO" b="1" dirty="0" err="1" smtClean="0"/>
              <a:t>write</a:t>
            </a:r>
            <a:r>
              <a:rPr lang="es-CO" b="1" dirty="0" smtClean="0"/>
              <a:t>, </a:t>
            </a:r>
            <a:r>
              <a:rPr lang="es-CO" b="1" dirty="0" err="1" smtClean="0"/>
              <a:t>the</a:t>
            </a:r>
            <a:r>
              <a:rPr lang="es-CO" b="1" dirty="0" smtClean="0"/>
              <a:t> </a:t>
            </a:r>
            <a:r>
              <a:rPr lang="es-CO" b="1" dirty="0" err="1" smtClean="0"/>
              <a:t>better</a:t>
            </a:r>
            <a:r>
              <a:rPr lang="es-CO" b="1" dirty="0" smtClean="0"/>
              <a:t> </a:t>
            </a:r>
            <a:r>
              <a:rPr lang="es-CO" b="1" dirty="0" err="1" smtClean="0"/>
              <a:t>writers</a:t>
            </a:r>
            <a:r>
              <a:rPr lang="es-CO" b="1" dirty="0" smtClean="0"/>
              <a:t> </a:t>
            </a:r>
            <a:r>
              <a:rPr lang="es-CO" b="1" dirty="0" err="1" smtClean="0"/>
              <a:t>they</a:t>
            </a:r>
            <a:r>
              <a:rPr lang="es-CO" b="1" dirty="0" smtClean="0"/>
              <a:t> </a:t>
            </a:r>
            <a:r>
              <a:rPr lang="es-CO" b="1" dirty="0" err="1" smtClean="0"/>
              <a:t>will</a:t>
            </a:r>
            <a:r>
              <a:rPr lang="es-CO" b="1" dirty="0" smtClean="0"/>
              <a:t> </a:t>
            </a:r>
            <a:r>
              <a:rPr lang="es-CO" b="1" dirty="0" err="1" smtClean="0"/>
              <a:t>become</a:t>
            </a:r>
            <a:r>
              <a:rPr lang="es-CO" b="1" dirty="0" smtClean="0"/>
              <a:t>!</a:t>
            </a:r>
          </a:p>
        </p:txBody>
      </p:sp>
    </p:spTree>
  </p:cSld>
  <p:clrMapOvr>
    <a:masterClrMapping/>
  </p:clrMapOvr>
  <p:transition spd="med">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3005"/>
            <a:ext cx="8534400" cy="1218795"/>
          </a:xfrm>
        </p:spPr>
        <p:txBody>
          <a:bodyPr/>
          <a:lstStyle/>
          <a:p>
            <a:pPr algn="r"/>
            <a:r>
              <a:rPr lang="en-GB" sz="4400" b="1" i="1" dirty="0"/>
              <a:t>Developing </a:t>
            </a:r>
            <a:r>
              <a:rPr lang="en-GB" sz="4400" b="1" i="1" dirty="0" smtClean="0"/>
              <a:t>Balance in </a:t>
            </a:r>
            <a:r>
              <a:rPr lang="en-GB" sz="4400" b="1" i="1" dirty="0"/>
              <a:t>Language </a:t>
            </a:r>
            <a:r>
              <a:rPr lang="en-GB" sz="4400" b="1" i="1" dirty="0" smtClean="0"/>
              <a:t>Arts II</a:t>
            </a:r>
            <a:br>
              <a:rPr lang="en-GB" sz="4400" b="1" i="1" dirty="0" smtClean="0"/>
            </a:br>
            <a:r>
              <a:rPr lang="en-GB" sz="4400" b="1" i="1" dirty="0" smtClean="0"/>
              <a:t>PRESCHOOL YEARS</a:t>
            </a:r>
            <a:endParaRPr lang="en-GB" sz="4400" i="1" dirty="0"/>
          </a:p>
        </p:txBody>
      </p:sp>
      <p:sp>
        <p:nvSpPr>
          <p:cNvPr id="3" name="Text Placeholder 2"/>
          <p:cNvSpPr>
            <a:spLocks noGrp="1"/>
          </p:cNvSpPr>
          <p:nvPr>
            <p:ph type="body" sz="quarter" idx="10"/>
          </p:nvPr>
        </p:nvSpPr>
        <p:spPr>
          <a:xfrm>
            <a:off x="990600" y="1880104"/>
            <a:ext cx="7772400" cy="3834896"/>
          </a:xfrm>
        </p:spPr>
        <p:txBody>
          <a:bodyPr/>
          <a:lstStyle/>
          <a:p>
            <a:r>
              <a:rPr lang="es-CO" b="1" dirty="0" err="1" smtClean="0"/>
              <a:t>Make</a:t>
            </a:r>
            <a:r>
              <a:rPr lang="es-CO" b="1" dirty="0" smtClean="0"/>
              <a:t> </a:t>
            </a:r>
            <a:r>
              <a:rPr lang="es-CO" b="1" dirty="0" err="1" smtClean="0"/>
              <a:t>children</a:t>
            </a:r>
            <a:r>
              <a:rPr lang="es-CO" b="1" dirty="0" smtClean="0"/>
              <a:t> WANT TO LEARN </a:t>
            </a:r>
            <a:r>
              <a:rPr lang="es-CO" b="1" dirty="0" err="1" smtClean="0"/>
              <a:t>to</a:t>
            </a:r>
            <a:r>
              <a:rPr lang="es-CO" b="1" dirty="0" smtClean="0"/>
              <a:t> </a:t>
            </a:r>
            <a:r>
              <a:rPr lang="es-CO" b="1" dirty="0" err="1" smtClean="0"/>
              <a:t>Read</a:t>
            </a:r>
            <a:r>
              <a:rPr lang="es-CO" b="1" dirty="0" smtClean="0"/>
              <a:t>  and </a:t>
            </a:r>
            <a:r>
              <a:rPr lang="es-CO" b="1" dirty="0" err="1" smtClean="0"/>
              <a:t>Write</a:t>
            </a:r>
            <a:r>
              <a:rPr lang="es-CO" b="1" dirty="0" smtClean="0"/>
              <a:t> </a:t>
            </a:r>
            <a:r>
              <a:rPr lang="es-CO" b="1" i="1" dirty="0" smtClean="0"/>
              <a:t>(</a:t>
            </a:r>
            <a:r>
              <a:rPr lang="es-CO" b="1" i="1" dirty="0" err="1" smtClean="0"/>
              <a:t>fun</a:t>
            </a:r>
            <a:r>
              <a:rPr lang="es-CO" b="1" i="1" dirty="0" smtClean="0"/>
              <a:t> &amp; </a:t>
            </a:r>
            <a:r>
              <a:rPr lang="es-CO" b="1" i="1" dirty="0" err="1" smtClean="0"/>
              <a:t>useful</a:t>
            </a:r>
            <a:r>
              <a:rPr lang="es-CO" b="1" i="1" dirty="0" smtClean="0"/>
              <a:t>)</a:t>
            </a:r>
          </a:p>
          <a:p>
            <a:r>
              <a:rPr lang="es-CO" b="1" dirty="0" err="1" smtClean="0"/>
              <a:t>Make</a:t>
            </a:r>
            <a:r>
              <a:rPr lang="es-CO" b="1" dirty="0" smtClean="0"/>
              <a:t> </a:t>
            </a:r>
            <a:r>
              <a:rPr lang="es-CO" b="1" dirty="0" err="1" smtClean="0"/>
              <a:t>sure</a:t>
            </a:r>
            <a:r>
              <a:rPr lang="es-CO" b="1" dirty="0" smtClean="0"/>
              <a:t> </a:t>
            </a:r>
            <a:r>
              <a:rPr lang="es-CO" b="1" dirty="0" err="1" smtClean="0"/>
              <a:t>you</a:t>
            </a:r>
            <a:r>
              <a:rPr lang="es-CO" b="1" dirty="0" smtClean="0"/>
              <a:t> </a:t>
            </a:r>
            <a:r>
              <a:rPr lang="es-CO" b="1" dirty="0" err="1" smtClean="0"/>
              <a:t>have</a:t>
            </a:r>
            <a:r>
              <a:rPr lang="es-CO" b="1" dirty="0" smtClean="0"/>
              <a:t> Reading and </a:t>
            </a:r>
            <a:r>
              <a:rPr lang="es-CO" b="1" dirty="0" err="1" smtClean="0"/>
              <a:t>Writing</a:t>
            </a:r>
            <a:r>
              <a:rPr lang="es-CO" b="1" dirty="0" smtClean="0"/>
              <a:t> </a:t>
            </a:r>
            <a:r>
              <a:rPr lang="es-CO" b="1" dirty="0" err="1" smtClean="0"/>
              <a:t>activities</a:t>
            </a:r>
            <a:r>
              <a:rPr lang="es-CO" b="1" dirty="0" smtClean="0"/>
              <a:t> </a:t>
            </a:r>
            <a:r>
              <a:rPr lang="es-CO" b="1" dirty="0" err="1" smtClean="0"/>
              <a:t>with</a:t>
            </a:r>
            <a:r>
              <a:rPr lang="es-CO" b="1" dirty="0" smtClean="0"/>
              <a:t> </a:t>
            </a:r>
            <a:r>
              <a:rPr lang="es-CO" b="1" dirty="0" err="1" smtClean="0"/>
              <a:t>children</a:t>
            </a:r>
            <a:r>
              <a:rPr lang="es-CO" b="1" dirty="0" smtClean="0"/>
              <a:t> EVERY DAY</a:t>
            </a:r>
          </a:p>
          <a:p>
            <a:r>
              <a:rPr lang="es-CO" b="1" dirty="0" smtClean="0"/>
              <a:t>Reading and </a:t>
            </a:r>
            <a:r>
              <a:rPr lang="es-CO" b="1" dirty="0" err="1" smtClean="0"/>
              <a:t>Writing</a:t>
            </a:r>
            <a:r>
              <a:rPr lang="es-CO" b="1" dirty="0" smtClean="0"/>
              <a:t> </a:t>
            </a:r>
            <a:r>
              <a:rPr lang="es-CO" b="1" dirty="0" err="1" smtClean="0"/>
              <a:t>with</a:t>
            </a:r>
            <a:r>
              <a:rPr lang="es-CO" b="1" dirty="0" smtClean="0"/>
              <a:t> </a:t>
            </a:r>
            <a:r>
              <a:rPr lang="es-CO" b="1" dirty="0" err="1" smtClean="0"/>
              <a:t>young</a:t>
            </a:r>
            <a:r>
              <a:rPr lang="es-CO" b="1" dirty="0" smtClean="0"/>
              <a:t> </a:t>
            </a:r>
            <a:r>
              <a:rPr lang="es-CO" b="1" dirty="0" err="1" smtClean="0"/>
              <a:t>children</a:t>
            </a:r>
            <a:r>
              <a:rPr lang="es-CO" b="1" dirty="0" smtClean="0"/>
              <a:t>: </a:t>
            </a:r>
          </a:p>
          <a:p>
            <a:pPr lvl="1"/>
            <a:r>
              <a:rPr lang="es-CO" b="1" dirty="0" smtClean="0"/>
              <a:t>TO </a:t>
            </a:r>
            <a:r>
              <a:rPr lang="es-CO" b="1" dirty="0" err="1" smtClean="0"/>
              <a:t>them</a:t>
            </a:r>
            <a:endParaRPr lang="es-CO" b="1" dirty="0" smtClean="0"/>
          </a:p>
          <a:p>
            <a:pPr lvl="1"/>
            <a:r>
              <a:rPr lang="es-CO" b="1" dirty="0" smtClean="0"/>
              <a:t>WITH </a:t>
            </a:r>
            <a:r>
              <a:rPr lang="es-CO" b="1" dirty="0" err="1" smtClean="0"/>
              <a:t>them</a:t>
            </a:r>
            <a:endParaRPr lang="es-CO" b="1" dirty="0" smtClean="0"/>
          </a:p>
          <a:p>
            <a:pPr lvl="1"/>
            <a:r>
              <a:rPr lang="es-CO" b="1" dirty="0" smtClean="0"/>
              <a:t>BY </a:t>
            </a:r>
            <a:r>
              <a:rPr lang="es-CO" b="1" dirty="0" err="1" smtClean="0"/>
              <a:t>themselves</a:t>
            </a:r>
            <a:endParaRPr lang="es-CO" b="1" dirty="0" smtClean="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20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3005"/>
            <a:ext cx="8534400" cy="1218795"/>
          </a:xfrm>
        </p:spPr>
        <p:txBody>
          <a:bodyPr/>
          <a:lstStyle/>
          <a:p>
            <a:pPr algn="r"/>
            <a:r>
              <a:rPr lang="en-GB" sz="4400" b="1" i="1" dirty="0"/>
              <a:t>Developing </a:t>
            </a:r>
            <a:r>
              <a:rPr lang="en-GB" sz="4400" b="1" i="1" dirty="0" smtClean="0"/>
              <a:t>Balance in </a:t>
            </a:r>
            <a:r>
              <a:rPr lang="en-GB" sz="4400" b="1" i="1" dirty="0"/>
              <a:t>Language </a:t>
            </a:r>
            <a:r>
              <a:rPr lang="en-GB" sz="4400" b="1" i="1" dirty="0" smtClean="0"/>
              <a:t>Arts III</a:t>
            </a:r>
            <a:br>
              <a:rPr lang="en-GB" sz="4400" b="1" i="1" dirty="0" smtClean="0"/>
            </a:br>
            <a:r>
              <a:rPr lang="en-GB" sz="4400" b="1" i="1" dirty="0" smtClean="0"/>
              <a:t>LOWER PRIMARY (1</a:t>
            </a:r>
            <a:r>
              <a:rPr lang="en-GB" sz="4400" b="1" i="1" baseline="30000" dirty="0" smtClean="0"/>
              <a:t>st</a:t>
            </a:r>
            <a:r>
              <a:rPr lang="en-GB" sz="4400" b="1" i="1" dirty="0" smtClean="0"/>
              <a:t> Grade up)</a:t>
            </a:r>
            <a:endParaRPr lang="en-GB" sz="4400" i="1" dirty="0"/>
          </a:p>
        </p:txBody>
      </p:sp>
      <p:sp>
        <p:nvSpPr>
          <p:cNvPr id="3" name="Text Placeholder 2"/>
          <p:cNvSpPr>
            <a:spLocks noGrp="1"/>
          </p:cNvSpPr>
          <p:nvPr>
            <p:ph type="body" sz="quarter" idx="10"/>
          </p:nvPr>
        </p:nvSpPr>
        <p:spPr>
          <a:xfrm>
            <a:off x="990600" y="1996011"/>
            <a:ext cx="7772400" cy="2880789"/>
          </a:xfrm>
        </p:spPr>
        <p:txBody>
          <a:bodyPr/>
          <a:lstStyle/>
          <a:p>
            <a:r>
              <a:rPr lang="es-CO" b="1" dirty="0" err="1" smtClean="0"/>
              <a:t>Guided</a:t>
            </a:r>
            <a:r>
              <a:rPr lang="es-CO" b="1" dirty="0" smtClean="0"/>
              <a:t> Reading</a:t>
            </a:r>
          </a:p>
          <a:p>
            <a:pPr lvl="1"/>
            <a:r>
              <a:rPr lang="es-CO" b="1" dirty="0" smtClean="0"/>
              <a:t>Reading </a:t>
            </a:r>
            <a:r>
              <a:rPr lang="es-CO" b="1" dirty="0" err="1" smtClean="0"/>
              <a:t>Comprehension</a:t>
            </a:r>
            <a:r>
              <a:rPr lang="es-CO" b="1" dirty="0" smtClean="0"/>
              <a:t> </a:t>
            </a:r>
            <a:r>
              <a:rPr lang="es-CO" b="1" dirty="0" err="1" smtClean="0"/>
              <a:t>strategies</a:t>
            </a:r>
            <a:endParaRPr lang="es-CO" b="1" dirty="0" smtClean="0"/>
          </a:p>
          <a:p>
            <a:r>
              <a:rPr lang="es-CO" b="1" dirty="0" err="1" smtClean="0"/>
              <a:t>Independent</a:t>
            </a:r>
            <a:r>
              <a:rPr lang="es-CO" b="1" dirty="0" smtClean="0"/>
              <a:t> Reading</a:t>
            </a:r>
          </a:p>
          <a:p>
            <a:pPr lvl="1"/>
            <a:r>
              <a:rPr lang="es-CO" b="1" dirty="0" err="1" smtClean="0"/>
              <a:t>Read</a:t>
            </a:r>
            <a:r>
              <a:rPr lang="es-CO" b="1" dirty="0" smtClean="0"/>
              <a:t>-</a:t>
            </a:r>
            <a:r>
              <a:rPr lang="es-CO" b="1" dirty="0" err="1" smtClean="0"/>
              <a:t>aloud</a:t>
            </a:r>
            <a:endParaRPr lang="es-CO" b="1" dirty="0" smtClean="0"/>
          </a:p>
          <a:p>
            <a:pPr lvl="1"/>
            <a:r>
              <a:rPr lang="es-CO" b="1" dirty="0" err="1" smtClean="0"/>
              <a:t>Sustained</a:t>
            </a:r>
            <a:r>
              <a:rPr lang="es-CO" b="1" dirty="0" smtClean="0"/>
              <a:t> </a:t>
            </a:r>
            <a:r>
              <a:rPr lang="es-CO" b="1" dirty="0" err="1" smtClean="0"/>
              <a:t>Silent</a:t>
            </a:r>
            <a:r>
              <a:rPr lang="es-CO" b="1" dirty="0" smtClean="0"/>
              <a:t> Reading &amp; </a:t>
            </a:r>
            <a:r>
              <a:rPr lang="es-CO" b="1" dirty="0" err="1" smtClean="0"/>
              <a:t>conferencing</a:t>
            </a:r>
            <a:endParaRPr lang="es-CO" b="1" dirty="0" smtClean="0"/>
          </a:p>
          <a:p>
            <a:pPr lvl="1"/>
            <a:r>
              <a:rPr lang="es-CO" b="1" dirty="0" smtClean="0"/>
              <a:t>“</a:t>
            </a:r>
            <a:r>
              <a:rPr lang="es-CO" b="1" dirty="0" err="1" smtClean="0"/>
              <a:t>Recommend</a:t>
            </a:r>
            <a:r>
              <a:rPr lang="es-CO" b="1" dirty="0" smtClean="0"/>
              <a:t> a </a:t>
            </a:r>
            <a:r>
              <a:rPr lang="es-CO" b="1" dirty="0" err="1" smtClean="0"/>
              <a:t>Book</a:t>
            </a:r>
            <a:r>
              <a:rPr lang="es-CO" b="1" dirty="0" smtClean="0"/>
              <a:t>”</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3005"/>
            <a:ext cx="8534400" cy="1218795"/>
          </a:xfrm>
        </p:spPr>
        <p:txBody>
          <a:bodyPr/>
          <a:lstStyle/>
          <a:p>
            <a:pPr algn="r"/>
            <a:r>
              <a:rPr lang="en-GB" sz="4400" b="1" i="1" dirty="0"/>
              <a:t>Developing </a:t>
            </a:r>
            <a:r>
              <a:rPr lang="en-GB" sz="4400" b="1" i="1" dirty="0" smtClean="0"/>
              <a:t>Balance in </a:t>
            </a:r>
            <a:r>
              <a:rPr lang="en-GB" sz="4400" b="1" i="1" dirty="0"/>
              <a:t>Language </a:t>
            </a:r>
            <a:r>
              <a:rPr lang="en-GB" sz="4400" b="1" i="1" dirty="0" smtClean="0"/>
              <a:t>Arts IV</a:t>
            </a:r>
            <a:br>
              <a:rPr lang="en-GB" sz="4400" b="1" i="1" dirty="0" smtClean="0"/>
            </a:br>
            <a:r>
              <a:rPr lang="en-GB" sz="4400" b="1" i="1" dirty="0" smtClean="0"/>
              <a:t>LOWER PRIMARY (1</a:t>
            </a:r>
            <a:r>
              <a:rPr lang="en-GB" sz="4400" b="1" i="1" baseline="30000" dirty="0" smtClean="0"/>
              <a:t>st</a:t>
            </a:r>
            <a:r>
              <a:rPr lang="en-GB" sz="4400" b="1" i="1" dirty="0" smtClean="0"/>
              <a:t> Grade up)</a:t>
            </a:r>
            <a:endParaRPr lang="en-GB" sz="4400" i="1" dirty="0"/>
          </a:p>
        </p:txBody>
      </p:sp>
      <p:sp>
        <p:nvSpPr>
          <p:cNvPr id="3" name="Text Placeholder 2"/>
          <p:cNvSpPr>
            <a:spLocks noGrp="1"/>
          </p:cNvSpPr>
          <p:nvPr>
            <p:ph type="body" sz="quarter" idx="10"/>
          </p:nvPr>
        </p:nvSpPr>
        <p:spPr>
          <a:xfrm>
            <a:off x="990600" y="1828800"/>
            <a:ext cx="7772400" cy="4302716"/>
          </a:xfrm>
        </p:spPr>
        <p:txBody>
          <a:bodyPr/>
          <a:lstStyle/>
          <a:p>
            <a:r>
              <a:rPr lang="es-CO" b="1" dirty="0" err="1" smtClean="0"/>
              <a:t>Writing</a:t>
            </a:r>
            <a:endParaRPr lang="es-CO" b="1" dirty="0" smtClean="0"/>
          </a:p>
          <a:p>
            <a:pPr lvl="1"/>
            <a:r>
              <a:rPr lang="es-CO" b="1" dirty="0" err="1" smtClean="0"/>
              <a:t>Writing</a:t>
            </a:r>
            <a:r>
              <a:rPr lang="es-CO" b="1" dirty="0" smtClean="0"/>
              <a:t> mini-</a:t>
            </a:r>
            <a:r>
              <a:rPr lang="es-CO" b="1" dirty="0" err="1" smtClean="0"/>
              <a:t>lesson</a:t>
            </a:r>
            <a:endParaRPr lang="es-CO" b="1" dirty="0" smtClean="0"/>
          </a:p>
          <a:p>
            <a:pPr lvl="1"/>
            <a:r>
              <a:rPr lang="es-CO" b="1" dirty="0" err="1" smtClean="0"/>
              <a:t>Independent</a:t>
            </a:r>
            <a:r>
              <a:rPr lang="es-CO" b="1" dirty="0" smtClean="0"/>
              <a:t> </a:t>
            </a:r>
            <a:r>
              <a:rPr lang="es-CO" b="1" dirty="0" err="1" smtClean="0"/>
              <a:t>Writing</a:t>
            </a:r>
            <a:r>
              <a:rPr lang="es-CO" b="1" dirty="0" smtClean="0"/>
              <a:t> &amp; </a:t>
            </a:r>
            <a:r>
              <a:rPr lang="es-CO" b="1" dirty="0" err="1" smtClean="0"/>
              <a:t>conferencing</a:t>
            </a:r>
            <a:endParaRPr lang="es-CO" b="1" dirty="0" smtClean="0"/>
          </a:p>
          <a:p>
            <a:pPr lvl="1"/>
            <a:r>
              <a:rPr lang="es-CO" b="1" dirty="0" smtClean="0"/>
              <a:t>“</a:t>
            </a:r>
            <a:r>
              <a:rPr lang="es-CO" b="1" dirty="0" err="1" smtClean="0"/>
              <a:t>Author’s</a:t>
            </a:r>
            <a:r>
              <a:rPr lang="es-CO" b="1" dirty="0" smtClean="0"/>
              <a:t> </a:t>
            </a:r>
            <a:r>
              <a:rPr lang="es-CO" b="1" dirty="0" err="1" smtClean="0"/>
              <a:t>Chair</a:t>
            </a:r>
            <a:r>
              <a:rPr lang="es-CO" b="1" dirty="0" smtClean="0"/>
              <a:t>”</a:t>
            </a:r>
          </a:p>
          <a:p>
            <a:r>
              <a:rPr lang="es-CO" b="1" dirty="0" smtClean="0"/>
              <a:t>Word </a:t>
            </a:r>
            <a:r>
              <a:rPr lang="es-CO" b="1" dirty="0" err="1" smtClean="0"/>
              <a:t>Work</a:t>
            </a:r>
            <a:endParaRPr lang="es-CO" b="1" dirty="0" smtClean="0"/>
          </a:p>
          <a:p>
            <a:pPr lvl="1"/>
            <a:r>
              <a:rPr lang="es-CO" b="1" dirty="0" err="1" smtClean="0"/>
              <a:t>Phonemic</a:t>
            </a:r>
            <a:r>
              <a:rPr lang="es-CO" b="1" dirty="0" smtClean="0"/>
              <a:t> </a:t>
            </a:r>
            <a:r>
              <a:rPr lang="es-CO" b="1" dirty="0" err="1" smtClean="0"/>
              <a:t>Awareness</a:t>
            </a:r>
            <a:r>
              <a:rPr lang="es-CO" b="1" dirty="0" smtClean="0"/>
              <a:t> &amp; </a:t>
            </a:r>
            <a:r>
              <a:rPr lang="es-CO" b="1" dirty="0" err="1" smtClean="0"/>
              <a:t>Phonics</a:t>
            </a:r>
            <a:endParaRPr lang="es-CO" b="1" dirty="0" smtClean="0"/>
          </a:p>
          <a:p>
            <a:pPr lvl="1"/>
            <a:r>
              <a:rPr lang="es-CO" b="1" dirty="0" err="1" smtClean="0"/>
              <a:t>Rhyming</a:t>
            </a:r>
            <a:r>
              <a:rPr lang="es-CO" b="1" dirty="0" smtClean="0"/>
              <a:t> </a:t>
            </a:r>
            <a:r>
              <a:rPr lang="es-CO" b="1" dirty="0" err="1" smtClean="0"/>
              <a:t>words</a:t>
            </a:r>
            <a:r>
              <a:rPr lang="es-CO" b="1" dirty="0" smtClean="0"/>
              <a:t>, </a:t>
            </a:r>
            <a:r>
              <a:rPr lang="es-CO" b="1" dirty="0" err="1" smtClean="0"/>
              <a:t>beginning</a:t>
            </a:r>
            <a:r>
              <a:rPr lang="es-CO" b="1" dirty="0" smtClean="0"/>
              <a:t> &amp; </a:t>
            </a:r>
            <a:r>
              <a:rPr lang="es-CO" b="1" dirty="0" err="1" smtClean="0"/>
              <a:t>ending</a:t>
            </a:r>
            <a:r>
              <a:rPr lang="es-CO" b="1" dirty="0" smtClean="0"/>
              <a:t> </a:t>
            </a:r>
            <a:r>
              <a:rPr lang="es-CO" b="1" dirty="0" err="1" smtClean="0"/>
              <a:t>sounds</a:t>
            </a:r>
            <a:r>
              <a:rPr lang="es-CO" b="1" dirty="0" smtClean="0"/>
              <a:t> </a:t>
            </a:r>
          </a:p>
          <a:p>
            <a:pPr lvl="1"/>
            <a:r>
              <a:rPr lang="es-CO" b="1" dirty="0" smtClean="0"/>
              <a:t>CVC, </a:t>
            </a:r>
            <a:r>
              <a:rPr lang="es-CO" b="1" dirty="0" err="1" smtClean="0"/>
              <a:t>CVCe</a:t>
            </a:r>
            <a:r>
              <a:rPr lang="es-CO" b="1" dirty="0" smtClean="0"/>
              <a:t> </a:t>
            </a:r>
            <a:r>
              <a:rPr lang="es-CO" b="1" dirty="0" err="1" smtClean="0"/>
              <a:t>patterns</a:t>
            </a:r>
            <a:endParaRPr lang="es-CO" b="1" dirty="0" smtClean="0"/>
          </a:p>
          <a:p>
            <a:pPr lvl="1"/>
            <a:r>
              <a:rPr lang="es-CO" b="1" dirty="0" err="1" smtClean="0"/>
              <a:t>Spelling</a:t>
            </a:r>
            <a:endParaRPr lang="es-CO" b="1" dirty="0" smtClean="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2000"/>
                                        <p:tgtEl>
                                          <p:spTgt spid="3">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2000"/>
                                        <p:tgtEl>
                                          <p:spTgt spid="3">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405"/>
            <a:ext cx="8458200" cy="1218795"/>
          </a:xfrm>
        </p:spPr>
        <p:txBody>
          <a:bodyPr/>
          <a:lstStyle/>
          <a:p>
            <a:pPr algn="r"/>
            <a:r>
              <a:rPr lang="en-GB" sz="4400" b="1" i="1" dirty="0"/>
              <a:t>Developing Balance in Language Arts </a:t>
            </a:r>
            <a:r>
              <a:rPr lang="en-GB" sz="4400" b="1" i="1" dirty="0" smtClean="0"/>
              <a:t>V</a:t>
            </a:r>
            <a:r>
              <a:rPr lang="en-GB" sz="4400" b="1" i="1" dirty="0"/>
              <a:t/>
            </a:r>
            <a:br>
              <a:rPr lang="en-GB" sz="4400" b="1" i="1" dirty="0"/>
            </a:br>
            <a:r>
              <a:rPr lang="en-GB" sz="4400" b="1" i="1" dirty="0" smtClean="0"/>
              <a:t>UPPER </a:t>
            </a:r>
            <a:r>
              <a:rPr lang="en-GB" sz="4400" b="1" i="1" dirty="0"/>
              <a:t>PRIMARY </a:t>
            </a:r>
            <a:r>
              <a:rPr lang="en-GB" sz="4400" b="1" i="1" dirty="0" smtClean="0"/>
              <a:t>(4</a:t>
            </a:r>
            <a:r>
              <a:rPr lang="en-GB" sz="4400" b="1" i="1" baseline="30000" dirty="0" smtClean="0"/>
              <a:t>th</a:t>
            </a:r>
            <a:r>
              <a:rPr lang="en-GB" sz="4400" b="1" i="1" dirty="0" smtClean="0"/>
              <a:t> </a:t>
            </a:r>
            <a:r>
              <a:rPr lang="en-GB" sz="4400" b="1" i="1" dirty="0"/>
              <a:t>Grade up)</a:t>
            </a:r>
            <a:endParaRPr lang="en-GB" sz="4400" dirty="0"/>
          </a:p>
        </p:txBody>
      </p:sp>
      <p:sp>
        <p:nvSpPr>
          <p:cNvPr id="3" name="Text Placeholder 2"/>
          <p:cNvSpPr>
            <a:spLocks noGrp="1"/>
          </p:cNvSpPr>
          <p:nvPr>
            <p:ph type="body" sz="quarter" idx="10"/>
          </p:nvPr>
        </p:nvSpPr>
        <p:spPr>
          <a:xfrm>
            <a:off x="1981200" y="2122741"/>
            <a:ext cx="6781800" cy="2068259"/>
          </a:xfrm>
        </p:spPr>
        <p:txBody>
          <a:bodyPr/>
          <a:lstStyle/>
          <a:p>
            <a:pPr>
              <a:buNone/>
            </a:pPr>
            <a:r>
              <a:rPr lang="es-CO" b="1" u="sng" dirty="0" smtClean="0"/>
              <a:t>Reading</a:t>
            </a:r>
          </a:p>
          <a:p>
            <a:r>
              <a:rPr lang="es-CO" b="1" dirty="0" err="1" smtClean="0"/>
              <a:t>Shared</a:t>
            </a:r>
            <a:r>
              <a:rPr lang="es-CO" b="1" dirty="0" smtClean="0"/>
              <a:t> Reading (</a:t>
            </a:r>
            <a:r>
              <a:rPr lang="es-CO" b="1" dirty="0" err="1" smtClean="0"/>
              <a:t>with</a:t>
            </a:r>
            <a:r>
              <a:rPr lang="es-CO" b="1" dirty="0" smtClean="0"/>
              <a:t>)</a:t>
            </a:r>
          </a:p>
          <a:p>
            <a:r>
              <a:rPr lang="es-CO" b="1" dirty="0" err="1" smtClean="0"/>
              <a:t>Guided</a:t>
            </a:r>
            <a:r>
              <a:rPr lang="es-CO" b="1" dirty="0" smtClean="0"/>
              <a:t> Reading (</a:t>
            </a:r>
            <a:r>
              <a:rPr lang="es-CO" b="1" dirty="0" err="1" smtClean="0"/>
              <a:t>with</a:t>
            </a:r>
            <a:r>
              <a:rPr lang="es-CO" b="1" dirty="0" smtClean="0"/>
              <a:t> and </a:t>
            </a:r>
            <a:r>
              <a:rPr lang="es-CO" b="1" dirty="0" err="1" smtClean="0"/>
              <a:t>by</a:t>
            </a:r>
            <a:r>
              <a:rPr lang="es-CO" b="1" dirty="0" smtClean="0"/>
              <a:t>)</a:t>
            </a:r>
          </a:p>
          <a:p>
            <a:r>
              <a:rPr lang="es-CO" b="1" dirty="0" err="1" smtClean="0"/>
              <a:t>Independent</a:t>
            </a:r>
            <a:r>
              <a:rPr lang="es-CO" b="1" dirty="0" smtClean="0"/>
              <a:t> Reading (</a:t>
            </a:r>
            <a:r>
              <a:rPr lang="es-CO" b="1" dirty="0" err="1" smtClean="0"/>
              <a:t>reading</a:t>
            </a:r>
            <a:r>
              <a:rPr lang="es-CO" b="1" dirty="0" smtClean="0"/>
              <a:t> </a:t>
            </a:r>
            <a:r>
              <a:rPr lang="es-CO" b="1" dirty="0" err="1" smtClean="0"/>
              <a:t>by</a:t>
            </a:r>
            <a:r>
              <a:rPr lang="es-CO" b="1" dirty="0" smtClean="0"/>
              <a:t>)</a:t>
            </a:r>
          </a:p>
        </p:txBody>
      </p:sp>
    </p:spTree>
  </p:cSld>
  <p:clrMapOvr>
    <a:masterClrMapping/>
  </p:clrMapOvr>
  <p:transition spd="med">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2588"/>
            <a:ext cx="8534400" cy="1522412"/>
          </a:xfrm>
        </p:spPr>
        <p:txBody>
          <a:bodyPr/>
          <a:lstStyle/>
          <a:p>
            <a:pPr algn="r"/>
            <a:r>
              <a:rPr lang="en-GB" sz="4400" b="1" i="1" dirty="0"/>
              <a:t>Developing Balance in Language Arts </a:t>
            </a:r>
            <a:r>
              <a:rPr lang="en-GB" sz="4400" b="1" i="1" dirty="0" smtClean="0"/>
              <a:t>VI</a:t>
            </a:r>
            <a:r>
              <a:rPr lang="en-GB" sz="4400" b="1" i="1" dirty="0"/>
              <a:t/>
            </a:r>
            <a:br>
              <a:rPr lang="en-GB" sz="4400" b="1" i="1" dirty="0"/>
            </a:br>
            <a:r>
              <a:rPr lang="en-GB" sz="4400" b="1" i="1" dirty="0"/>
              <a:t>UPPER PRIMARY (4</a:t>
            </a:r>
            <a:r>
              <a:rPr lang="en-GB" sz="4400" b="1" i="1" baseline="30000" dirty="0"/>
              <a:t>th</a:t>
            </a:r>
            <a:r>
              <a:rPr lang="en-GB" sz="4400" b="1" i="1" dirty="0"/>
              <a:t> Grade up)</a:t>
            </a:r>
            <a:endParaRPr lang="en-GB" sz="4400" i="1" dirty="0"/>
          </a:p>
        </p:txBody>
      </p:sp>
      <p:sp>
        <p:nvSpPr>
          <p:cNvPr id="3" name="Text Placeholder 2"/>
          <p:cNvSpPr>
            <a:spLocks noGrp="1"/>
          </p:cNvSpPr>
          <p:nvPr>
            <p:ph type="body" sz="quarter" idx="10"/>
          </p:nvPr>
        </p:nvSpPr>
        <p:spPr>
          <a:xfrm>
            <a:off x="457200" y="1524000"/>
            <a:ext cx="8382000" cy="4856714"/>
          </a:xfrm>
        </p:spPr>
        <p:txBody>
          <a:bodyPr/>
          <a:lstStyle/>
          <a:p>
            <a:pPr>
              <a:buNone/>
            </a:pPr>
            <a:r>
              <a:rPr lang="es-CO" b="1" u="sng" dirty="0" err="1" smtClean="0"/>
              <a:t>Writing</a:t>
            </a:r>
            <a:endParaRPr lang="es-CO" b="1" u="sng" dirty="0" smtClean="0"/>
          </a:p>
          <a:p>
            <a:r>
              <a:rPr lang="es-CO" b="1" dirty="0" err="1" smtClean="0"/>
              <a:t>Expressive</a:t>
            </a:r>
            <a:r>
              <a:rPr lang="es-CO" b="1" dirty="0" smtClean="0"/>
              <a:t> </a:t>
            </a:r>
            <a:r>
              <a:rPr lang="es-CO" b="1" dirty="0" err="1" smtClean="0"/>
              <a:t>Writing</a:t>
            </a:r>
            <a:r>
              <a:rPr lang="es-CO" b="1" dirty="0" smtClean="0"/>
              <a:t> </a:t>
            </a:r>
          </a:p>
          <a:p>
            <a:pPr>
              <a:buNone/>
            </a:pPr>
            <a:r>
              <a:rPr lang="es-CO" b="1" dirty="0" smtClean="0"/>
              <a:t>	</a:t>
            </a:r>
            <a:r>
              <a:rPr lang="es-CO" sz="2800" b="1" dirty="0" smtClean="0"/>
              <a:t>Personal—</a:t>
            </a:r>
            <a:r>
              <a:rPr lang="es-CO" sz="2800" b="1" dirty="0" err="1" smtClean="0"/>
              <a:t>e.g.</a:t>
            </a:r>
            <a:r>
              <a:rPr lang="es-CO" sz="2800" b="1" dirty="0" smtClean="0"/>
              <a:t>: </a:t>
            </a:r>
            <a:r>
              <a:rPr lang="es-CO" sz="2800" b="1" dirty="0" err="1" smtClean="0"/>
              <a:t>newsboard</a:t>
            </a:r>
            <a:r>
              <a:rPr lang="es-CO" sz="2800" b="1" dirty="0" smtClean="0"/>
              <a:t>, personal </a:t>
            </a:r>
            <a:r>
              <a:rPr lang="es-CO" sz="2800" b="1" dirty="0" err="1" smtClean="0"/>
              <a:t>recounts</a:t>
            </a:r>
            <a:r>
              <a:rPr lang="es-CO" sz="2800" b="1" dirty="0" smtClean="0"/>
              <a:t>, shopping </a:t>
            </a:r>
            <a:r>
              <a:rPr lang="es-CO" sz="2800" b="1" dirty="0" err="1" smtClean="0"/>
              <a:t>lists</a:t>
            </a:r>
            <a:r>
              <a:rPr lang="es-CO" sz="2800" b="1" dirty="0" smtClean="0"/>
              <a:t>, Christmas </a:t>
            </a:r>
            <a:r>
              <a:rPr lang="es-CO" sz="2800" b="1" dirty="0" err="1" smtClean="0"/>
              <a:t>lists</a:t>
            </a:r>
            <a:r>
              <a:rPr lang="es-CO" sz="2800" b="1" dirty="0" smtClean="0"/>
              <a:t>, </a:t>
            </a:r>
            <a:r>
              <a:rPr lang="es-CO" sz="2800" b="1" dirty="0" err="1" smtClean="0"/>
              <a:t>diaries</a:t>
            </a:r>
            <a:endParaRPr lang="es-CO" sz="2800" b="1" dirty="0" smtClean="0"/>
          </a:p>
          <a:p>
            <a:r>
              <a:rPr lang="es-CO" b="1" dirty="0" err="1" smtClean="0"/>
              <a:t>Poetic</a:t>
            </a:r>
            <a:r>
              <a:rPr lang="es-CO" b="1" dirty="0" smtClean="0"/>
              <a:t> </a:t>
            </a:r>
            <a:r>
              <a:rPr lang="es-CO" b="1" dirty="0" err="1" smtClean="0"/>
              <a:t>writing</a:t>
            </a:r>
            <a:r>
              <a:rPr lang="es-CO" b="1" dirty="0" smtClean="0"/>
              <a:t> </a:t>
            </a:r>
          </a:p>
          <a:p>
            <a:pPr>
              <a:buNone/>
            </a:pPr>
            <a:r>
              <a:rPr lang="es-CO" b="1" dirty="0" smtClean="0"/>
              <a:t>	</a:t>
            </a:r>
            <a:r>
              <a:rPr lang="es-CO" sz="2800" b="1" dirty="0" err="1" smtClean="0"/>
              <a:t>Retelling</a:t>
            </a:r>
            <a:r>
              <a:rPr lang="es-CO" sz="2800" b="1" dirty="0" smtClean="0"/>
              <a:t> </a:t>
            </a:r>
            <a:r>
              <a:rPr lang="es-CO" sz="2800" b="1" dirty="0" err="1" smtClean="0"/>
              <a:t>known</a:t>
            </a:r>
            <a:r>
              <a:rPr lang="es-CO" sz="2800" b="1" dirty="0" smtClean="0"/>
              <a:t> </a:t>
            </a:r>
            <a:r>
              <a:rPr lang="es-CO" sz="2800" b="1" dirty="0" err="1" smtClean="0"/>
              <a:t>stories</a:t>
            </a:r>
            <a:r>
              <a:rPr lang="es-CO" sz="2800" b="1" dirty="0" smtClean="0"/>
              <a:t>, </a:t>
            </a:r>
            <a:r>
              <a:rPr lang="es-CO" sz="2800" b="1" dirty="0" err="1" smtClean="0"/>
              <a:t>poetry</a:t>
            </a:r>
            <a:r>
              <a:rPr lang="es-CO" sz="2800" b="1" dirty="0" smtClean="0"/>
              <a:t> </a:t>
            </a:r>
            <a:r>
              <a:rPr lang="es-CO" sz="2800" b="1" dirty="0" err="1" smtClean="0"/>
              <a:t>labels</a:t>
            </a:r>
            <a:r>
              <a:rPr lang="es-CO" sz="2800" b="1" dirty="0" smtClean="0"/>
              <a:t> </a:t>
            </a:r>
            <a:r>
              <a:rPr lang="es-CO" sz="2800" b="1" dirty="0" err="1" smtClean="0"/>
              <a:t>for</a:t>
            </a:r>
            <a:r>
              <a:rPr lang="es-CO" sz="2800" b="1" dirty="0" smtClean="0"/>
              <a:t> </a:t>
            </a:r>
            <a:r>
              <a:rPr lang="es-CO" sz="2800" b="1" dirty="0" err="1" smtClean="0"/>
              <a:t>illustrations</a:t>
            </a:r>
            <a:r>
              <a:rPr lang="es-CO" sz="2800" b="1" dirty="0" smtClean="0"/>
              <a:t>, </a:t>
            </a:r>
            <a:r>
              <a:rPr lang="es-CO" sz="2800" b="1" dirty="0" err="1" smtClean="0"/>
              <a:t>language</a:t>
            </a:r>
            <a:r>
              <a:rPr lang="es-CO" sz="2800" b="1" dirty="0" smtClean="0"/>
              <a:t> </a:t>
            </a:r>
            <a:r>
              <a:rPr lang="es-CO" sz="2800" b="1" dirty="0" err="1" smtClean="0"/>
              <a:t>experiences</a:t>
            </a:r>
            <a:r>
              <a:rPr lang="es-CO" sz="2800" b="1" dirty="0" smtClean="0"/>
              <a:t>, </a:t>
            </a:r>
            <a:r>
              <a:rPr lang="es-CO" sz="2800" b="1" dirty="0" err="1" smtClean="0"/>
              <a:t>picture</a:t>
            </a:r>
            <a:r>
              <a:rPr lang="es-CO" sz="2800" b="1" dirty="0" smtClean="0"/>
              <a:t> webs, </a:t>
            </a:r>
            <a:r>
              <a:rPr lang="es-CO" sz="2800" b="1" dirty="0" err="1" smtClean="0"/>
              <a:t>books</a:t>
            </a:r>
            <a:r>
              <a:rPr lang="es-CO" sz="2800" b="1" dirty="0" smtClean="0"/>
              <a:t> </a:t>
            </a:r>
            <a:r>
              <a:rPr lang="es-CO" sz="2800" b="1" dirty="0" err="1" smtClean="0"/>
              <a:t>reports</a:t>
            </a:r>
            <a:r>
              <a:rPr lang="es-CO" sz="2800" b="1" dirty="0" smtClean="0"/>
              <a:t>, comics</a:t>
            </a:r>
          </a:p>
          <a:p>
            <a:r>
              <a:rPr lang="es-CO" b="1" dirty="0" err="1" smtClean="0"/>
              <a:t>Transactional</a:t>
            </a:r>
            <a:r>
              <a:rPr lang="es-CO" b="1" dirty="0" smtClean="0"/>
              <a:t> </a:t>
            </a:r>
            <a:r>
              <a:rPr lang="es-CO" b="1" dirty="0" err="1" smtClean="0"/>
              <a:t>Writing</a:t>
            </a:r>
            <a:r>
              <a:rPr lang="es-CO" b="1" dirty="0" smtClean="0"/>
              <a:t> </a:t>
            </a:r>
          </a:p>
          <a:p>
            <a:pPr>
              <a:buNone/>
            </a:pPr>
            <a:r>
              <a:rPr lang="es-CO" b="1" dirty="0" smtClean="0"/>
              <a:t>	</a:t>
            </a:r>
            <a:r>
              <a:rPr lang="es-CO" sz="2800" b="1" dirty="0" smtClean="0"/>
              <a:t>Factual—</a:t>
            </a:r>
            <a:r>
              <a:rPr lang="es-CO" sz="2800" b="1" dirty="0" err="1" smtClean="0"/>
              <a:t>e.g.</a:t>
            </a:r>
            <a:r>
              <a:rPr lang="es-CO" sz="2800" b="1" dirty="0" smtClean="0"/>
              <a:t>: </a:t>
            </a:r>
            <a:r>
              <a:rPr lang="es-CO" sz="2800" b="1" dirty="0" err="1" smtClean="0"/>
              <a:t>writing</a:t>
            </a:r>
            <a:r>
              <a:rPr lang="es-CO" sz="2800" b="1" dirty="0" smtClean="0"/>
              <a:t> </a:t>
            </a:r>
            <a:r>
              <a:rPr lang="es-CO" sz="2800" b="1" dirty="0" err="1" smtClean="0"/>
              <a:t>instructions</a:t>
            </a:r>
            <a:r>
              <a:rPr lang="es-CO" sz="2800" b="1" dirty="0" smtClean="0"/>
              <a:t> and </a:t>
            </a:r>
            <a:r>
              <a:rPr lang="es-CO" sz="2800" b="1" dirty="0" err="1" smtClean="0"/>
              <a:t>recount</a:t>
            </a:r>
            <a:r>
              <a:rPr lang="es-CO" sz="2800" b="1" dirty="0" smtClean="0"/>
              <a:t> </a:t>
            </a:r>
            <a:r>
              <a:rPr lang="es-CO" sz="2800" b="1" dirty="0" err="1" smtClean="0"/>
              <a:t>events</a:t>
            </a:r>
            <a:endParaRPr lang="en-GB" sz="2800" b="1" dirty="0"/>
          </a:p>
        </p:txBody>
      </p:sp>
    </p:spTree>
  </p:cSld>
  <p:clrMapOvr>
    <a:masterClrMapping/>
  </p:clrMapOvr>
  <p:transition spd="med">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5803"/>
            <a:ext cx="4953000" cy="664797"/>
          </a:xfrm>
        </p:spPr>
        <p:txBody>
          <a:bodyPr/>
          <a:lstStyle/>
          <a:p>
            <a:r>
              <a:rPr lang="es-CO" b="1" dirty="0" err="1" smtClean="0"/>
              <a:t>The</a:t>
            </a:r>
            <a:r>
              <a:rPr lang="es-CO" b="1" dirty="0" smtClean="0"/>
              <a:t> </a:t>
            </a:r>
            <a:r>
              <a:rPr lang="es-CO" b="1" dirty="0" err="1" smtClean="0"/>
              <a:t>Mother</a:t>
            </a:r>
            <a:r>
              <a:rPr lang="es-CO" b="1" dirty="0" smtClean="0"/>
              <a:t> </a:t>
            </a:r>
            <a:r>
              <a:rPr lang="es-CO" b="1" dirty="0" err="1" smtClean="0"/>
              <a:t>Tongue</a:t>
            </a:r>
            <a:endParaRPr lang="en-GB" b="1" dirty="0"/>
          </a:p>
        </p:txBody>
      </p:sp>
      <p:sp>
        <p:nvSpPr>
          <p:cNvPr id="3" name="Text Placeholder 2"/>
          <p:cNvSpPr>
            <a:spLocks noGrp="1"/>
          </p:cNvSpPr>
          <p:nvPr>
            <p:ph type="body" sz="quarter" idx="10"/>
          </p:nvPr>
        </p:nvSpPr>
        <p:spPr>
          <a:xfrm>
            <a:off x="381000" y="1143000"/>
            <a:ext cx="7696200" cy="5022914"/>
          </a:xfrm>
        </p:spPr>
        <p:txBody>
          <a:bodyPr/>
          <a:lstStyle/>
          <a:p>
            <a:r>
              <a:rPr lang="es-CO" b="1" dirty="0" smtClean="0"/>
              <a:t>L1 </a:t>
            </a:r>
            <a:r>
              <a:rPr lang="es-CO" b="1" dirty="0" err="1" smtClean="0"/>
              <a:t>is</a:t>
            </a:r>
            <a:r>
              <a:rPr lang="es-CO" b="1" dirty="0" smtClean="0"/>
              <a:t> </a:t>
            </a:r>
            <a:r>
              <a:rPr lang="es-CO" b="1" dirty="0" err="1" smtClean="0"/>
              <a:t>empowering</a:t>
            </a:r>
            <a:endParaRPr lang="es-CO" b="1" dirty="0" smtClean="0"/>
          </a:p>
          <a:p>
            <a:r>
              <a:rPr lang="es-CO" b="1" dirty="0" smtClean="0"/>
              <a:t>L1 </a:t>
            </a:r>
            <a:r>
              <a:rPr lang="es-CO" b="1" dirty="0" err="1" smtClean="0"/>
              <a:t>lowers</a:t>
            </a:r>
            <a:r>
              <a:rPr lang="es-CO" b="1" dirty="0" smtClean="0"/>
              <a:t> </a:t>
            </a:r>
            <a:r>
              <a:rPr lang="es-CO" b="1" dirty="0" err="1" smtClean="0"/>
              <a:t>affective</a:t>
            </a:r>
            <a:r>
              <a:rPr lang="es-CO" b="1" dirty="0" smtClean="0"/>
              <a:t> </a:t>
            </a:r>
            <a:r>
              <a:rPr lang="es-CO" b="1" dirty="0" err="1" smtClean="0"/>
              <a:t>filter</a:t>
            </a:r>
            <a:r>
              <a:rPr lang="es-CO" b="1" dirty="0" smtClean="0"/>
              <a:t>, </a:t>
            </a:r>
            <a:r>
              <a:rPr lang="es-CO" b="1" dirty="0" err="1" smtClean="0"/>
              <a:t>makes</a:t>
            </a:r>
            <a:r>
              <a:rPr lang="es-CO" b="1" dirty="0" smtClean="0"/>
              <a:t> </a:t>
            </a:r>
            <a:r>
              <a:rPr lang="es-CO" b="1" dirty="0" err="1" smtClean="0"/>
              <a:t>it</a:t>
            </a:r>
            <a:r>
              <a:rPr lang="es-CO" b="1" dirty="0" smtClean="0"/>
              <a:t> </a:t>
            </a:r>
            <a:r>
              <a:rPr lang="es-CO" b="1" dirty="0" err="1" smtClean="0"/>
              <a:t>easier</a:t>
            </a:r>
            <a:endParaRPr lang="es-CO" b="1" dirty="0" smtClean="0"/>
          </a:p>
          <a:p>
            <a:r>
              <a:rPr lang="es-CO" b="1" dirty="0" smtClean="0"/>
              <a:t>L1 </a:t>
            </a:r>
            <a:r>
              <a:rPr lang="es-CO" b="1" dirty="0" err="1" smtClean="0"/>
              <a:t>makes</a:t>
            </a:r>
            <a:r>
              <a:rPr lang="es-CO" b="1" dirty="0" smtClean="0"/>
              <a:t> input </a:t>
            </a:r>
            <a:r>
              <a:rPr lang="es-CO" b="1" dirty="0" err="1" smtClean="0"/>
              <a:t>comprehensive</a:t>
            </a:r>
            <a:endParaRPr lang="es-CO" b="1" dirty="0" smtClean="0"/>
          </a:p>
          <a:p>
            <a:r>
              <a:rPr lang="es-CO" b="1" dirty="0" smtClean="0"/>
              <a:t>L1 </a:t>
            </a:r>
            <a:r>
              <a:rPr lang="es-CO" b="1" dirty="0" err="1" smtClean="0"/>
              <a:t>allows</a:t>
            </a:r>
            <a:r>
              <a:rPr lang="es-CO" b="1" dirty="0" smtClean="0"/>
              <a:t> </a:t>
            </a:r>
            <a:r>
              <a:rPr lang="es-CO" b="1" dirty="0" err="1" smtClean="0"/>
              <a:t>successful</a:t>
            </a:r>
            <a:r>
              <a:rPr lang="es-CO" b="1" dirty="0" smtClean="0"/>
              <a:t> </a:t>
            </a:r>
            <a:r>
              <a:rPr lang="es-CO" b="1" dirty="0" err="1" smtClean="0"/>
              <a:t>predictions</a:t>
            </a:r>
            <a:r>
              <a:rPr lang="es-CO" b="1" dirty="0" smtClean="0"/>
              <a:t> </a:t>
            </a:r>
            <a:r>
              <a:rPr lang="es-CO" b="1" dirty="0" err="1" smtClean="0"/>
              <a:t>about</a:t>
            </a:r>
            <a:r>
              <a:rPr lang="es-CO" b="1" dirty="0" smtClean="0"/>
              <a:t> target </a:t>
            </a:r>
            <a:r>
              <a:rPr lang="es-CO" b="1" dirty="0" err="1" smtClean="0"/>
              <a:t>language</a:t>
            </a:r>
            <a:endParaRPr lang="es-CO" b="1" dirty="0" smtClean="0"/>
          </a:p>
          <a:p>
            <a:r>
              <a:rPr lang="es-CO" b="1" dirty="0" smtClean="0"/>
              <a:t>L1 </a:t>
            </a:r>
            <a:r>
              <a:rPr lang="es-CO" b="1" dirty="0" err="1" smtClean="0"/>
              <a:t>allows</a:t>
            </a:r>
            <a:r>
              <a:rPr lang="es-CO" b="1" dirty="0" smtClean="0"/>
              <a:t> transfer (</a:t>
            </a:r>
            <a:r>
              <a:rPr lang="es-CO" b="1" dirty="0" err="1" smtClean="0"/>
              <a:t>e.g.</a:t>
            </a:r>
            <a:r>
              <a:rPr lang="es-CO" b="1" dirty="0" smtClean="0"/>
              <a:t>: </a:t>
            </a:r>
            <a:r>
              <a:rPr lang="es-CO" b="1" dirty="0" err="1" smtClean="0"/>
              <a:t>knowledge</a:t>
            </a:r>
            <a:r>
              <a:rPr lang="es-CO" b="1" dirty="0" smtClean="0"/>
              <a:t> of </a:t>
            </a:r>
            <a:r>
              <a:rPr lang="es-CO" b="1" dirty="0" err="1" smtClean="0"/>
              <a:t>literacy</a:t>
            </a:r>
            <a:r>
              <a:rPr lang="es-CO" b="1" dirty="0" smtClean="0"/>
              <a:t>, </a:t>
            </a:r>
            <a:r>
              <a:rPr lang="es-CO" b="1" dirty="0" err="1" smtClean="0"/>
              <a:t>concepts</a:t>
            </a:r>
            <a:r>
              <a:rPr lang="es-CO" b="1" dirty="0" smtClean="0"/>
              <a:t>)</a:t>
            </a:r>
          </a:p>
          <a:p>
            <a:r>
              <a:rPr lang="es-CO" b="1" dirty="0" smtClean="0"/>
              <a:t>L1 </a:t>
            </a:r>
            <a:r>
              <a:rPr lang="es-CO" b="1" dirty="0" err="1" smtClean="0"/>
              <a:t>is</a:t>
            </a:r>
            <a:r>
              <a:rPr lang="es-CO" b="1" dirty="0" smtClean="0"/>
              <a:t> a </a:t>
            </a:r>
            <a:r>
              <a:rPr lang="es-CO" b="1" dirty="0" err="1" smtClean="0"/>
              <a:t>tool</a:t>
            </a:r>
            <a:r>
              <a:rPr lang="es-CO" b="1" dirty="0" smtClean="0"/>
              <a:t> </a:t>
            </a:r>
            <a:r>
              <a:rPr lang="es-CO" b="1" dirty="0" err="1" smtClean="0"/>
              <a:t>for</a:t>
            </a:r>
            <a:r>
              <a:rPr lang="es-CO" b="1" dirty="0" smtClean="0"/>
              <a:t> </a:t>
            </a:r>
            <a:r>
              <a:rPr lang="es-CO" b="1" dirty="0" err="1" smtClean="0"/>
              <a:t>authentic</a:t>
            </a:r>
            <a:r>
              <a:rPr lang="es-CO" b="1" dirty="0" smtClean="0"/>
              <a:t> </a:t>
            </a:r>
            <a:r>
              <a:rPr lang="es-CO" b="1" dirty="0" err="1" smtClean="0"/>
              <a:t>inquiry</a:t>
            </a:r>
            <a:endParaRPr lang="es-CO" b="1" dirty="0" smtClean="0"/>
          </a:p>
          <a:p>
            <a:r>
              <a:rPr lang="es-CO" b="1" dirty="0" smtClean="0"/>
              <a:t>“No </a:t>
            </a:r>
            <a:r>
              <a:rPr lang="es-CO" b="1" dirty="0" err="1" smtClean="0"/>
              <a:t>understanding</a:t>
            </a:r>
            <a:r>
              <a:rPr lang="es-CO" b="1" dirty="0" smtClean="0"/>
              <a:t>—no </a:t>
            </a:r>
            <a:r>
              <a:rPr lang="es-CO" b="1" dirty="0" err="1" smtClean="0"/>
              <a:t>engagement</a:t>
            </a:r>
            <a:r>
              <a:rPr lang="es-CO" b="1" dirty="0" smtClean="0"/>
              <a:t>—        no </a:t>
            </a:r>
            <a:r>
              <a:rPr lang="es-CO" b="1" dirty="0" err="1" smtClean="0"/>
              <a:t>learning</a:t>
            </a:r>
            <a:r>
              <a:rPr lang="es-CO" b="1" dirty="0" smtClean="0"/>
              <a:t>!”</a:t>
            </a:r>
          </a:p>
        </p:txBody>
      </p:sp>
      <p:sp>
        <p:nvSpPr>
          <p:cNvPr id="4" name="Title 1"/>
          <p:cNvSpPr txBox="1">
            <a:spLocks/>
          </p:cNvSpPr>
          <p:nvPr/>
        </p:nvSpPr>
        <p:spPr>
          <a:xfrm rot="5400000">
            <a:off x="6390298" y="2220302"/>
            <a:ext cx="4191002"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s-CO"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Steven</a:t>
            </a:r>
            <a:r>
              <a:rPr kumimoji="0" lang="es-CO" sz="4800" b="1"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 </a:t>
            </a:r>
            <a:r>
              <a:rPr kumimoji="0" lang="es-CO" sz="4800" b="1" i="0" u="none" strike="noStrike" kern="1200" cap="none" spc="-150" normalizeH="0" noProof="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Krashen</a:t>
            </a:r>
            <a:endParaRPr kumimoji="0" lang="en-GB"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848600" cy="664797"/>
          </a:xfrm>
        </p:spPr>
        <p:txBody>
          <a:bodyPr/>
          <a:lstStyle/>
          <a:p>
            <a:r>
              <a:rPr lang="es-CO" b="1" dirty="0" err="1" smtClean="0"/>
              <a:t>Suggested</a:t>
            </a:r>
            <a:r>
              <a:rPr lang="es-CO" b="1" dirty="0" smtClean="0"/>
              <a:t> </a:t>
            </a:r>
            <a:r>
              <a:rPr lang="es-CO" b="1" dirty="0" err="1" smtClean="0"/>
              <a:t>Readings</a:t>
            </a:r>
            <a:endParaRPr lang="en-GB" b="1" dirty="0"/>
          </a:p>
        </p:txBody>
      </p:sp>
      <p:sp>
        <p:nvSpPr>
          <p:cNvPr id="3" name="Text Placeholder 2"/>
          <p:cNvSpPr>
            <a:spLocks noGrp="1"/>
          </p:cNvSpPr>
          <p:nvPr>
            <p:ph type="body" sz="quarter" idx="10"/>
          </p:nvPr>
        </p:nvSpPr>
        <p:spPr>
          <a:xfrm>
            <a:off x="838200" y="1363682"/>
            <a:ext cx="8153400" cy="3970318"/>
          </a:xfrm>
        </p:spPr>
        <p:txBody>
          <a:bodyPr/>
          <a:lstStyle/>
          <a:p>
            <a:r>
              <a:rPr lang="es-CO" b="1" u="sng" dirty="0" err="1" smtClean="0"/>
              <a:t>Making</a:t>
            </a:r>
            <a:r>
              <a:rPr lang="es-CO" b="1" u="sng" dirty="0" smtClean="0"/>
              <a:t> </a:t>
            </a:r>
            <a:r>
              <a:rPr lang="es-CO" b="1" u="sng" dirty="0" err="1" smtClean="0"/>
              <a:t>the</a:t>
            </a:r>
            <a:r>
              <a:rPr lang="es-CO" b="1" u="sng" dirty="0" smtClean="0"/>
              <a:t> PYP </a:t>
            </a:r>
            <a:r>
              <a:rPr lang="es-CO" b="1" u="sng" dirty="0" err="1" smtClean="0"/>
              <a:t>Happen</a:t>
            </a:r>
            <a:r>
              <a:rPr lang="es-CO" b="1" dirty="0" smtClean="0"/>
              <a:t>: </a:t>
            </a:r>
            <a:r>
              <a:rPr lang="es-CO" b="1" dirty="0" err="1" smtClean="0"/>
              <a:t>Language</a:t>
            </a:r>
            <a:r>
              <a:rPr lang="es-CO" b="1" dirty="0" smtClean="0"/>
              <a:t> in </a:t>
            </a:r>
            <a:r>
              <a:rPr lang="es-CO" b="1" dirty="0" err="1" smtClean="0"/>
              <a:t>the</a:t>
            </a:r>
            <a:r>
              <a:rPr lang="es-CO" b="1" dirty="0" smtClean="0"/>
              <a:t> </a:t>
            </a:r>
            <a:r>
              <a:rPr lang="es-CO" b="1" dirty="0" err="1" smtClean="0"/>
              <a:t>Primary</a:t>
            </a:r>
            <a:r>
              <a:rPr lang="es-CO" b="1" dirty="0" smtClean="0"/>
              <a:t> </a:t>
            </a:r>
            <a:r>
              <a:rPr lang="es-CO" b="1" dirty="0" err="1" smtClean="0"/>
              <a:t>Years</a:t>
            </a:r>
            <a:r>
              <a:rPr lang="es-CO" b="1" dirty="0" smtClean="0"/>
              <a:t> </a:t>
            </a:r>
            <a:r>
              <a:rPr lang="es-CO" b="1" dirty="0" err="1" smtClean="0"/>
              <a:t>Programme</a:t>
            </a:r>
            <a:r>
              <a:rPr lang="es-CO" b="1" dirty="0" smtClean="0"/>
              <a:t> (pg. 68)</a:t>
            </a:r>
          </a:p>
          <a:p>
            <a:r>
              <a:rPr lang="es-CO" b="1" u="sng" dirty="0" err="1" smtClean="0"/>
              <a:t>Language</a:t>
            </a:r>
            <a:r>
              <a:rPr lang="es-CO" b="1" u="sng" dirty="0" smtClean="0"/>
              <a:t> </a:t>
            </a:r>
            <a:r>
              <a:rPr lang="es-CO" b="1" u="sng" dirty="0" err="1" smtClean="0"/>
              <a:t>Scope</a:t>
            </a:r>
            <a:r>
              <a:rPr lang="es-CO" b="1" u="sng" dirty="0" smtClean="0"/>
              <a:t> &amp; </a:t>
            </a:r>
            <a:r>
              <a:rPr lang="es-CO" b="1" u="sng" dirty="0" err="1" smtClean="0"/>
              <a:t>Sequence</a:t>
            </a:r>
            <a:r>
              <a:rPr lang="es-CO" b="1" dirty="0" smtClean="0"/>
              <a:t>: </a:t>
            </a:r>
            <a:r>
              <a:rPr lang="es-CO" b="1" dirty="0" err="1" smtClean="0"/>
              <a:t>Introduction</a:t>
            </a:r>
            <a:endParaRPr lang="es-CO" b="1" dirty="0" smtClean="0"/>
          </a:p>
          <a:p>
            <a:r>
              <a:rPr lang="es-CO" b="1" u="sng" dirty="0" err="1" smtClean="0"/>
              <a:t>Programme</a:t>
            </a:r>
            <a:r>
              <a:rPr lang="es-CO" b="1" u="sng" dirty="0" smtClean="0"/>
              <a:t> </a:t>
            </a:r>
            <a:r>
              <a:rPr lang="es-CO" b="1" u="sng" dirty="0" err="1" smtClean="0"/>
              <a:t>Standards</a:t>
            </a:r>
            <a:r>
              <a:rPr lang="es-CO" b="1" u="sng" dirty="0" smtClean="0"/>
              <a:t> &amp; </a:t>
            </a:r>
            <a:r>
              <a:rPr lang="es-CO" b="1" u="sng" dirty="0" err="1" smtClean="0"/>
              <a:t>Practices</a:t>
            </a:r>
            <a:r>
              <a:rPr lang="es-CO" b="1" dirty="0" smtClean="0"/>
              <a:t> </a:t>
            </a:r>
          </a:p>
          <a:p>
            <a:pPr>
              <a:buNone/>
            </a:pPr>
            <a:r>
              <a:rPr lang="es-CO" b="1" i="1" dirty="0" smtClean="0"/>
              <a:t>	(</a:t>
            </a:r>
            <a:r>
              <a:rPr lang="es-CO" b="1" i="1" dirty="0" err="1" smtClean="0"/>
              <a:t>best</a:t>
            </a:r>
            <a:r>
              <a:rPr lang="es-CO" b="1" i="1" dirty="0" smtClean="0"/>
              <a:t> </a:t>
            </a:r>
            <a:r>
              <a:rPr lang="es-CO" b="1" i="1" dirty="0" err="1" smtClean="0"/>
              <a:t>reference</a:t>
            </a:r>
            <a:r>
              <a:rPr lang="es-CO" b="1" i="1" dirty="0" smtClean="0"/>
              <a:t>!)</a:t>
            </a:r>
          </a:p>
          <a:p>
            <a:r>
              <a:rPr lang="es-CO" b="1" dirty="0" err="1" smtClean="0"/>
              <a:t>Children’s</a:t>
            </a:r>
            <a:r>
              <a:rPr lang="es-CO" b="1" dirty="0" smtClean="0"/>
              <a:t> </a:t>
            </a:r>
            <a:r>
              <a:rPr lang="es-CO" b="1" dirty="0" err="1" smtClean="0"/>
              <a:t>Picturebooks</a:t>
            </a:r>
            <a:r>
              <a:rPr lang="es-CO" b="1" dirty="0" smtClean="0"/>
              <a:t> (</a:t>
            </a:r>
            <a:r>
              <a:rPr lang="es-CO" b="1" dirty="0" err="1" smtClean="0"/>
              <a:t>University</a:t>
            </a:r>
            <a:r>
              <a:rPr lang="es-CO" b="1" dirty="0" smtClean="0"/>
              <a:t> of Miami Ohio) </a:t>
            </a:r>
            <a:r>
              <a:rPr lang="es-CO" b="1" dirty="0" err="1" smtClean="0"/>
              <a:t>Database</a:t>
            </a:r>
            <a:r>
              <a:rPr lang="es-CO" b="1" dirty="0" smtClean="0"/>
              <a:t> of more </a:t>
            </a:r>
            <a:r>
              <a:rPr lang="es-CO" b="1" dirty="0" err="1" smtClean="0"/>
              <a:t>than</a:t>
            </a:r>
            <a:r>
              <a:rPr lang="es-CO" b="1" dirty="0" smtClean="0"/>
              <a:t> 9000 </a:t>
            </a:r>
            <a:r>
              <a:rPr lang="es-CO" b="1" dirty="0" err="1" smtClean="0"/>
              <a:t>books</a:t>
            </a:r>
            <a:endParaRPr lang="es-CO" b="1" dirty="0" smtClean="0"/>
          </a:p>
          <a:p>
            <a:pPr lvl="1">
              <a:buNone/>
            </a:pPr>
            <a:r>
              <a:rPr lang="en-GB" b="1" dirty="0" smtClean="0">
                <a:hlinkClick r:id="rId2"/>
              </a:rPr>
              <a:t>http://www.lib.muohio.edu/pictbks/search/</a:t>
            </a:r>
            <a:r>
              <a:rPr lang="en-GB" b="1" dirty="0" smtClean="0"/>
              <a:t> </a:t>
            </a:r>
            <a:endParaRPr lang="en-GB" b="1"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839200" cy="914400"/>
          </a:xfrm>
        </p:spPr>
        <p:txBody>
          <a:bodyPr>
            <a:noAutofit/>
          </a:bodyPr>
          <a:lstStyle/>
          <a:p>
            <a:r>
              <a:rPr lang="en-GB" sz="7200" b="1" i="1" noProof="0" dirty="0" smtClean="0">
                <a:latin typeface="+mn-lt"/>
              </a:rPr>
              <a:t>Summative Assessment</a:t>
            </a:r>
            <a:endParaRPr lang="en-GB" sz="7200" b="1" i="1" noProof="0" dirty="0">
              <a:latin typeface="+mn-lt"/>
            </a:endParaRPr>
          </a:p>
        </p:txBody>
      </p:sp>
      <p:sp>
        <p:nvSpPr>
          <p:cNvPr id="3" name="Text Placeholder 2"/>
          <p:cNvSpPr>
            <a:spLocks noGrp="1"/>
          </p:cNvSpPr>
          <p:nvPr>
            <p:ph type="body" sz="quarter" idx="10"/>
          </p:nvPr>
        </p:nvSpPr>
        <p:spPr>
          <a:xfrm>
            <a:off x="685800" y="1907703"/>
            <a:ext cx="8077200" cy="3807297"/>
          </a:xfrm>
        </p:spPr>
        <p:txBody>
          <a:bodyPr>
            <a:normAutofit/>
          </a:bodyPr>
          <a:lstStyle/>
          <a:p>
            <a:pPr indent="540000">
              <a:buNone/>
            </a:pPr>
            <a:r>
              <a:rPr lang="en-GB" sz="800" b="1" noProof="0" dirty="0" smtClean="0"/>
              <a:t> </a:t>
            </a:r>
          </a:p>
          <a:p>
            <a:pPr indent="540000"/>
            <a:r>
              <a:rPr lang="en-GB" b="1" noProof="0" dirty="0" smtClean="0"/>
              <a:t>In groups of 4</a:t>
            </a:r>
          </a:p>
          <a:p>
            <a:pPr indent="540000">
              <a:buNone/>
            </a:pPr>
            <a:endParaRPr lang="en-GB" sz="2000" b="1" noProof="0" dirty="0" smtClean="0"/>
          </a:p>
          <a:p>
            <a:pPr indent="540000"/>
            <a:r>
              <a:rPr lang="en-GB" b="1" noProof="0" dirty="0" smtClean="0"/>
              <a:t>Select a picture book</a:t>
            </a:r>
          </a:p>
          <a:p>
            <a:pPr indent="540000">
              <a:buNone/>
            </a:pPr>
            <a:endParaRPr lang="en-GB" sz="2000" b="1" noProof="0" dirty="0" smtClean="0"/>
          </a:p>
          <a:p>
            <a:pPr indent="540000"/>
            <a:r>
              <a:rPr lang="en-GB" b="1" noProof="0" dirty="0" smtClean="0"/>
              <a:t>Design a literature-based engagement</a:t>
            </a:r>
          </a:p>
        </p:txBody>
      </p:sp>
    </p:spTree>
  </p:cSld>
  <p:clrMapOvr>
    <a:masterClrMapping/>
  </p:clrMapOvr>
  <p:transition spd="med">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0600" y="2133600"/>
            <a:ext cx="7421563" cy="3657600"/>
          </a:xfrm>
        </p:spPr>
        <p:txBody>
          <a:bodyPr/>
          <a:lstStyle/>
          <a:p>
            <a:r>
              <a:rPr lang="en-GB" sz="3600" b="1" noProof="0" dirty="0" smtClean="0">
                <a:effectLst>
                  <a:outerShdw blurRad="38100" dist="38100" dir="2700000" algn="tl">
                    <a:srgbClr val="000000">
                      <a:alpha val="43137"/>
                    </a:srgbClr>
                  </a:outerShdw>
                </a:effectLst>
              </a:rPr>
              <a:t>CONNECTION		Communication</a:t>
            </a:r>
          </a:p>
          <a:p>
            <a:r>
              <a:rPr lang="en-GB" sz="3600" b="1" noProof="0" dirty="0" smtClean="0">
                <a:effectLst>
                  <a:outerShdw blurRad="38100" dist="38100" dir="2700000" algn="tl">
                    <a:srgbClr val="000000">
                      <a:alpha val="43137"/>
                    </a:srgbClr>
                  </a:outerShdw>
                </a:effectLst>
              </a:rPr>
              <a:t> </a:t>
            </a:r>
          </a:p>
          <a:p>
            <a:r>
              <a:rPr lang="en-GB" sz="3600" b="1" noProof="0" dirty="0" smtClean="0">
                <a:effectLst>
                  <a:outerShdw blurRad="38100" dist="38100" dir="2700000" algn="tl">
                    <a:srgbClr val="000000">
                      <a:alpha val="43137"/>
                    </a:srgbClr>
                  </a:outerShdw>
                </a:effectLst>
              </a:rPr>
              <a:t>PERSPECTIVE		Beliefs</a:t>
            </a:r>
          </a:p>
          <a:p>
            <a:endParaRPr lang="en-GB" sz="3600" b="1" noProof="0" dirty="0" smtClean="0">
              <a:effectLst>
                <a:outerShdw blurRad="38100" dist="38100" dir="2700000" algn="tl">
                  <a:srgbClr val="000000">
                    <a:alpha val="43137"/>
                  </a:srgbClr>
                </a:outerShdw>
              </a:effectLst>
            </a:endParaRPr>
          </a:p>
          <a:p>
            <a:r>
              <a:rPr lang="en-GB" sz="3600" b="1" noProof="0" dirty="0" smtClean="0">
                <a:effectLst>
                  <a:outerShdw blurRad="38100" dist="38100" dir="2700000" algn="tl">
                    <a:srgbClr val="000000">
                      <a:alpha val="43137"/>
                    </a:srgbClr>
                  </a:outerShdw>
                </a:effectLst>
              </a:rPr>
              <a:t>RESPONSIBILITY	Initiative</a:t>
            </a:r>
            <a:endParaRPr lang="en-GB" sz="3600" b="1" noProof="0" dirty="0">
              <a:effectLst>
                <a:outerShdw blurRad="38100" dist="38100" dir="2700000" algn="tl">
                  <a:srgbClr val="000000">
                    <a:alpha val="43137"/>
                  </a:srgbClr>
                </a:outerShdw>
              </a:effectLst>
            </a:endParaRPr>
          </a:p>
        </p:txBody>
      </p:sp>
      <p:sp>
        <p:nvSpPr>
          <p:cNvPr id="4" name="Text Placeholder 3"/>
          <p:cNvSpPr>
            <a:spLocks noGrp="1"/>
          </p:cNvSpPr>
          <p:nvPr>
            <p:ph type="body" sz="quarter" idx="10"/>
          </p:nvPr>
        </p:nvSpPr>
        <p:spPr>
          <a:xfrm>
            <a:off x="914400" y="381000"/>
            <a:ext cx="7613914" cy="1384994"/>
          </a:xfrm>
        </p:spPr>
        <p:txBody>
          <a:bodyPr/>
          <a:lstStyle/>
          <a:p>
            <a:r>
              <a:rPr lang="en-GB" noProof="0" dirty="0" smtClean="0"/>
              <a:t>Concepts</a:t>
            </a:r>
            <a:endParaRPr lang="en-GB" noProof="0" dirty="0"/>
          </a:p>
        </p:txBody>
      </p:sp>
    </p:spTree>
  </p:cSld>
  <p:clrMapOvr>
    <a:masterClrMapping/>
  </p:clrMapOvr>
  <p:transition spd="med">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descr="Lima 09 1 354.jpg"/>
          <p:cNvPicPr>
            <a:picLocks noChangeAspect="1"/>
          </p:cNvPicPr>
          <p:nvPr/>
        </p:nvPicPr>
        <p:blipFill>
          <a:blip r:embed="rId2" cstate="print"/>
          <a:stretch>
            <a:fillRect/>
          </a:stretch>
        </p:blipFill>
        <p:spPr>
          <a:xfrm rot="5400000">
            <a:off x="482600" y="412750"/>
            <a:ext cx="7569200" cy="5676900"/>
          </a:xfrm>
          <a:prstGeom prst="rect">
            <a:avLst/>
          </a:prstGeom>
        </p:spPr>
      </p:pic>
    </p:spTree>
  </p:cSld>
  <p:clrMapOvr>
    <a:masterClrMapping/>
  </p:clrMapOvr>
  <p:transition spd="med">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36637" y="1828800"/>
            <a:ext cx="7573963" cy="3962400"/>
          </a:xfrm>
        </p:spPr>
        <p:txBody>
          <a:bodyPr/>
          <a:lstStyle/>
          <a:p>
            <a:r>
              <a:rPr lang="en-GB" b="1" noProof="0" dirty="0" smtClean="0"/>
              <a:t>Children (and teachers) have beliefs about what good reading/writing is, which affects how they learn</a:t>
            </a:r>
          </a:p>
        </p:txBody>
      </p:sp>
      <p:sp>
        <p:nvSpPr>
          <p:cNvPr id="4" name="Text Placeholder 3"/>
          <p:cNvSpPr>
            <a:spLocks noGrp="1"/>
          </p:cNvSpPr>
          <p:nvPr>
            <p:ph type="body" sz="quarter" idx="10"/>
          </p:nvPr>
        </p:nvSpPr>
        <p:spPr>
          <a:xfrm>
            <a:off x="914400" y="443806"/>
            <a:ext cx="8077200" cy="1384994"/>
          </a:xfrm>
        </p:spPr>
        <p:txBody>
          <a:bodyPr/>
          <a:lstStyle/>
          <a:p>
            <a:r>
              <a:rPr lang="en-GB" sz="7200" noProof="0" dirty="0" smtClean="0"/>
              <a:t>Enduring Understandings</a:t>
            </a:r>
            <a:endParaRPr lang="en-GB" sz="7200" noProof="0" dirty="0"/>
          </a:p>
        </p:txBody>
      </p:sp>
    </p:spTree>
  </p:cSld>
  <p:clrMapOvr>
    <a:masterClrMapping/>
  </p:clrMapOvr>
  <p:transition spd="med">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5217"/>
            <a:ext cx="8382000" cy="1012583"/>
          </a:xfrm>
        </p:spPr>
        <p:txBody>
          <a:bodyPr>
            <a:normAutofit/>
          </a:bodyPr>
          <a:lstStyle/>
          <a:p>
            <a:pPr algn="r"/>
            <a:r>
              <a:rPr lang="en-GB" i="1" noProof="0" dirty="0" smtClean="0">
                <a:solidFill>
                  <a:schemeClr val="tx2"/>
                </a:solidFill>
              </a:rPr>
              <a:t>Enduring Understandings II</a:t>
            </a:r>
            <a:endParaRPr lang="en-GB" i="1" noProof="0" dirty="0">
              <a:solidFill>
                <a:schemeClr val="tx2"/>
              </a:solidFill>
            </a:endParaRPr>
          </a:p>
        </p:txBody>
      </p:sp>
      <p:sp>
        <p:nvSpPr>
          <p:cNvPr id="3" name="Text Placeholder 2"/>
          <p:cNvSpPr>
            <a:spLocks noGrp="1"/>
          </p:cNvSpPr>
          <p:nvPr>
            <p:ph type="body" sz="quarter" idx="10"/>
          </p:nvPr>
        </p:nvSpPr>
        <p:spPr>
          <a:xfrm>
            <a:off x="990600" y="1905000"/>
            <a:ext cx="7772400" cy="3502497"/>
          </a:xfrm>
        </p:spPr>
        <p:txBody>
          <a:bodyPr>
            <a:normAutofit/>
          </a:bodyPr>
          <a:lstStyle/>
          <a:p>
            <a:r>
              <a:rPr lang="en-GB" b="1" noProof="0" dirty="0" smtClean="0"/>
              <a:t>Inquiry is a philosophical stance that underlies everything we do in school </a:t>
            </a:r>
          </a:p>
        </p:txBody>
      </p:sp>
    </p:spTree>
  </p:cSld>
  <p:clrMapOvr>
    <a:masterClrMapping/>
  </p:clrMapOvr>
  <p:transition spd="med">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1012583"/>
          </a:xfrm>
        </p:spPr>
        <p:txBody>
          <a:bodyPr>
            <a:normAutofit/>
          </a:bodyPr>
          <a:lstStyle/>
          <a:p>
            <a:pPr algn="r"/>
            <a:r>
              <a:rPr lang="en-GB" i="1" noProof="0" dirty="0" smtClean="0">
                <a:solidFill>
                  <a:schemeClr val="tx2"/>
                </a:solidFill>
              </a:rPr>
              <a:t>Enduring Understandings III</a:t>
            </a:r>
            <a:endParaRPr lang="en-GB" noProof="0" dirty="0">
              <a:solidFill>
                <a:schemeClr val="tx2"/>
              </a:solidFill>
            </a:endParaRPr>
          </a:p>
        </p:txBody>
      </p:sp>
      <p:sp>
        <p:nvSpPr>
          <p:cNvPr id="3" name="Text Placeholder 2"/>
          <p:cNvSpPr>
            <a:spLocks noGrp="1"/>
          </p:cNvSpPr>
          <p:nvPr>
            <p:ph type="body" sz="quarter" idx="10"/>
          </p:nvPr>
        </p:nvSpPr>
        <p:spPr>
          <a:xfrm>
            <a:off x="990600" y="1905000"/>
            <a:ext cx="7772400" cy="3502497"/>
          </a:xfrm>
        </p:spPr>
        <p:txBody>
          <a:bodyPr>
            <a:normAutofit/>
          </a:bodyPr>
          <a:lstStyle/>
          <a:p>
            <a:r>
              <a:rPr lang="en-GB" b="1" noProof="0" dirty="0" smtClean="0"/>
              <a:t>The PYP holds a specific philosophy and belief system about the teaching of Reading and Writing to which we have a responsibility to adhere</a:t>
            </a:r>
          </a:p>
        </p:txBody>
      </p:sp>
    </p:spTree>
  </p:cSld>
  <p:clrMapOvr>
    <a:masterClrMapping/>
  </p:clrMapOvr>
  <p:transition spd="med">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936383"/>
          </a:xfrm>
        </p:spPr>
        <p:txBody>
          <a:bodyPr>
            <a:normAutofit/>
          </a:bodyPr>
          <a:lstStyle/>
          <a:p>
            <a:pPr algn="r"/>
            <a:r>
              <a:rPr lang="en-GB" i="1" noProof="0" dirty="0" smtClean="0">
                <a:solidFill>
                  <a:schemeClr val="tx2"/>
                </a:solidFill>
              </a:rPr>
              <a:t>Enduring Understandings IV</a:t>
            </a:r>
            <a:endParaRPr lang="en-GB" noProof="0" dirty="0">
              <a:solidFill>
                <a:schemeClr val="tx2"/>
              </a:solidFill>
            </a:endParaRPr>
          </a:p>
        </p:txBody>
      </p:sp>
      <p:sp>
        <p:nvSpPr>
          <p:cNvPr id="3" name="Text Placeholder 2"/>
          <p:cNvSpPr>
            <a:spLocks noGrp="1"/>
          </p:cNvSpPr>
          <p:nvPr>
            <p:ph type="body" sz="quarter" idx="10"/>
          </p:nvPr>
        </p:nvSpPr>
        <p:spPr>
          <a:xfrm>
            <a:off x="990600" y="1905000"/>
            <a:ext cx="7772400" cy="3502497"/>
          </a:xfrm>
        </p:spPr>
        <p:txBody>
          <a:bodyPr>
            <a:normAutofit/>
          </a:bodyPr>
          <a:lstStyle/>
          <a:p>
            <a:r>
              <a:rPr lang="en-GB" b="1" noProof="0" dirty="0" smtClean="0"/>
              <a:t>Reading and Writing are tools for thinking about the self and the world</a:t>
            </a:r>
          </a:p>
        </p:txBody>
      </p:sp>
    </p:spTree>
  </p:cSld>
  <p:clrMapOvr>
    <a:masterClrMapping/>
  </p:clrMapOvr>
  <p:transition spd="med">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1012583"/>
          </a:xfrm>
        </p:spPr>
        <p:txBody>
          <a:bodyPr>
            <a:normAutofit/>
          </a:bodyPr>
          <a:lstStyle/>
          <a:p>
            <a:pPr algn="r"/>
            <a:r>
              <a:rPr lang="en-GB" i="1" noProof="0" dirty="0" smtClean="0">
                <a:solidFill>
                  <a:schemeClr val="tx2"/>
                </a:solidFill>
              </a:rPr>
              <a:t>Enduring Understandings V</a:t>
            </a:r>
            <a:endParaRPr lang="en-GB" noProof="0" dirty="0">
              <a:solidFill>
                <a:schemeClr val="tx2"/>
              </a:solidFill>
            </a:endParaRPr>
          </a:p>
        </p:txBody>
      </p:sp>
      <p:sp>
        <p:nvSpPr>
          <p:cNvPr id="3" name="Text Placeholder 2"/>
          <p:cNvSpPr>
            <a:spLocks noGrp="1"/>
          </p:cNvSpPr>
          <p:nvPr>
            <p:ph type="body" sz="quarter" idx="10"/>
          </p:nvPr>
        </p:nvSpPr>
        <p:spPr>
          <a:xfrm>
            <a:off x="1066800" y="1905000"/>
            <a:ext cx="7696200" cy="3502497"/>
          </a:xfrm>
        </p:spPr>
        <p:txBody>
          <a:bodyPr>
            <a:normAutofit/>
          </a:bodyPr>
          <a:lstStyle/>
          <a:p>
            <a:r>
              <a:rPr lang="en-GB" b="1" noProof="0" dirty="0" smtClean="0"/>
              <a:t>There are authentic opportunities for the development of Reading and Writing through the units of inquiry</a:t>
            </a:r>
          </a:p>
        </p:txBody>
      </p:sp>
    </p:spTree>
  </p:cSld>
  <p:clrMapOvr>
    <a:masterClrMapping/>
  </p:clrMapOvr>
  <p:transition spd="med">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1012583"/>
          </a:xfrm>
        </p:spPr>
        <p:txBody>
          <a:bodyPr>
            <a:normAutofit/>
          </a:bodyPr>
          <a:lstStyle/>
          <a:p>
            <a:pPr algn="r"/>
            <a:r>
              <a:rPr lang="en-GB" i="1" noProof="0" dirty="0" smtClean="0">
                <a:solidFill>
                  <a:schemeClr val="tx2"/>
                </a:solidFill>
              </a:rPr>
              <a:t>Enduring Understandings VI</a:t>
            </a:r>
            <a:endParaRPr lang="en-GB" noProof="0" dirty="0">
              <a:solidFill>
                <a:schemeClr val="tx2"/>
              </a:solidFill>
            </a:endParaRPr>
          </a:p>
        </p:txBody>
      </p:sp>
      <p:sp>
        <p:nvSpPr>
          <p:cNvPr id="3" name="Text Placeholder 2"/>
          <p:cNvSpPr>
            <a:spLocks noGrp="1"/>
          </p:cNvSpPr>
          <p:nvPr>
            <p:ph type="body" sz="quarter" idx="10"/>
          </p:nvPr>
        </p:nvSpPr>
        <p:spPr>
          <a:xfrm>
            <a:off x="1066800" y="1905000"/>
            <a:ext cx="7696200" cy="3502497"/>
          </a:xfrm>
        </p:spPr>
        <p:txBody>
          <a:bodyPr>
            <a:normAutofit/>
          </a:bodyPr>
          <a:lstStyle/>
          <a:p>
            <a:r>
              <a:rPr lang="en-GB" b="1" noProof="0" dirty="0" smtClean="0"/>
              <a:t>There are connections between oral, visual and written language</a:t>
            </a:r>
          </a:p>
        </p:txBody>
      </p:sp>
    </p:spTree>
  </p:cSld>
  <p:clrMapOvr>
    <a:masterClrMapping/>
  </p:clrMapOvr>
  <p:transition spd="med">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936383"/>
          </a:xfrm>
        </p:spPr>
        <p:txBody>
          <a:bodyPr>
            <a:normAutofit/>
          </a:bodyPr>
          <a:lstStyle/>
          <a:p>
            <a:pPr algn="r"/>
            <a:r>
              <a:rPr lang="en-GB" i="1" noProof="0" dirty="0" smtClean="0">
                <a:solidFill>
                  <a:schemeClr val="tx2"/>
                </a:solidFill>
              </a:rPr>
              <a:t>Enduring Understandings VII</a:t>
            </a:r>
            <a:endParaRPr lang="en-GB" noProof="0" dirty="0">
              <a:solidFill>
                <a:schemeClr val="tx2"/>
              </a:solidFill>
            </a:endParaRPr>
          </a:p>
        </p:txBody>
      </p:sp>
      <p:sp>
        <p:nvSpPr>
          <p:cNvPr id="3" name="Text Placeholder 2"/>
          <p:cNvSpPr>
            <a:spLocks noGrp="1"/>
          </p:cNvSpPr>
          <p:nvPr>
            <p:ph type="body" sz="quarter" idx="10"/>
          </p:nvPr>
        </p:nvSpPr>
        <p:spPr>
          <a:xfrm>
            <a:off x="990600" y="1905000"/>
            <a:ext cx="7772400" cy="3502497"/>
          </a:xfrm>
        </p:spPr>
        <p:txBody>
          <a:bodyPr>
            <a:normAutofit/>
          </a:bodyPr>
          <a:lstStyle/>
          <a:p>
            <a:r>
              <a:rPr lang="en-GB" b="1" noProof="0" dirty="0" smtClean="0"/>
              <a:t>A balanced literacy curriculum is comprised of three interdependent aspects:</a:t>
            </a:r>
          </a:p>
          <a:p>
            <a:pPr lvl="1"/>
            <a:r>
              <a:rPr lang="en-GB" b="1" noProof="0" dirty="0" smtClean="0"/>
              <a:t>Learning </a:t>
            </a:r>
            <a:r>
              <a:rPr lang="en-GB" b="1" cap="all" noProof="0" dirty="0" smtClean="0"/>
              <a:t>language</a:t>
            </a:r>
          </a:p>
          <a:p>
            <a:pPr lvl="1"/>
            <a:r>
              <a:rPr lang="en-GB" b="1" noProof="0" dirty="0" smtClean="0"/>
              <a:t>Learning ABOUT language</a:t>
            </a:r>
          </a:p>
          <a:p>
            <a:pPr lvl="1"/>
            <a:r>
              <a:rPr lang="en-GB" b="1" noProof="0" dirty="0" smtClean="0"/>
              <a:t>Learning THROUGH language</a:t>
            </a:r>
          </a:p>
        </p:txBody>
      </p:sp>
    </p:spTree>
  </p:cSld>
  <p:clrMapOvr>
    <a:masterClrMapping/>
  </p:clrMapOvr>
  <p:transition spd="med">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1417"/>
            <a:ext cx="8382000" cy="1012583"/>
          </a:xfrm>
        </p:spPr>
        <p:txBody>
          <a:bodyPr>
            <a:normAutofit/>
          </a:bodyPr>
          <a:lstStyle/>
          <a:p>
            <a:pPr algn="r"/>
            <a:r>
              <a:rPr lang="en-GB" i="1" noProof="0" dirty="0" smtClean="0">
                <a:solidFill>
                  <a:schemeClr val="tx2"/>
                </a:solidFill>
              </a:rPr>
              <a:t>Enduring Understandings VIII</a:t>
            </a:r>
            <a:endParaRPr lang="en-GB" noProof="0" dirty="0">
              <a:solidFill>
                <a:schemeClr val="tx2"/>
              </a:solidFill>
            </a:endParaRPr>
          </a:p>
        </p:txBody>
      </p:sp>
      <p:sp>
        <p:nvSpPr>
          <p:cNvPr id="3" name="Text Placeholder 2"/>
          <p:cNvSpPr>
            <a:spLocks noGrp="1"/>
          </p:cNvSpPr>
          <p:nvPr>
            <p:ph type="body" sz="quarter" idx="10"/>
          </p:nvPr>
        </p:nvSpPr>
        <p:spPr>
          <a:xfrm>
            <a:off x="990600" y="1905000"/>
            <a:ext cx="7772400" cy="3502497"/>
          </a:xfrm>
        </p:spPr>
        <p:txBody>
          <a:bodyPr>
            <a:normAutofit/>
          </a:bodyPr>
          <a:lstStyle/>
          <a:p>
            <a:r>
              <a:rPr lang="en-GB" b="1" noProof="0" dirty="0" smtClean="0"/>
              <a:t>Reading and Writing in the PYP can be supported by a variety of resources that align with the philosophy of the programme</a:t>
            </a:r>
          </a:p>
        </p:txBody>
      </p:sp>
    </p:spTree>
  </p:cSld>
  <p:clrMapOvr>
    <a:masterClrMapping/>
  </p:clrMapOvr>
  <p:transition spd="med">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649805"/>
            <a:ext cx="7543799" cy="3998396"/>
          </a:xfrm>
        </p:spPr>
        <p:txBody>
          <a:bodyPr/>
          <a:lstStyle/>
          <a:p>
            <a:pPr algn="ctr"/>
            <a:r>
              <a:rPr lang="es-CO" sz="6600" b="1" i="1" dirty="0" smtClean="0"/>
              <a:t>“</a:t>
            </a:r>
            <a:r>
              <a:rPr lang="es-CO" sz="6600" b="1" i="1" dirty="0" err="1" smtClean="0"/>
              <a:t>Where</a:t>
            </a:r>
            <a:r>
              <a:rPr lang="es-CO" sz="6600" b="1" i="1" dirty="0" smtClean="0"/>
              <a:t> </a:t>
            </a:r>
            <a:r>
              <a:rPr lang="es-CO" sz="6600" b="1" i="1" dirty="0" err="1" smtClean="0"/>
              <a:t>you</a:t>
            </a:r>
            <a:r>
              <a:rPr lang="es-CO" sz="6600" b="1" i="1" dirty="0" smtClean="0"/>
              <a:t> are </a:t>
            </a:r>
            <a:r>
              <a:rPr lang="es-CO" sz="6600" b="1" i="1" dirty="0" err="1" smtClean="0"/>
              <a:t>is</a:t>
            </a:r>
            <a:r>
              <a:rPr lang="es-CO" sz="6600" b="1" i="1" dirty="0" smtClean="0"/>
              <a:t>     </a:t>
            </a:r>
            <a:r>
              <a:rPr lang="es-CO" sz="6600" b="1" i="1" dirty="0" err="1" smtClean="0"/>
              <a:t>an</a:t>
            </a:r>
            <a:r>
              <a:rPr lang="es-CO" sz="6600" b="1" i="1" dirty="0" smtClean="0"/>
              <a:t> ok place </a:t>
            </a:r>
            <a:r>
              <a:rPr lang="es-CO" sz="6600" b="1" i="1" dirty="0" err="1" smtClean="0"/>
              <a:t>to</a:t>
            </a:r>
            <a:r>
              <a:rPr lang="es-CO" sz="6600" b="1" i="1" dirty="0" smtClean="0"/>
              <a:t> </a:t>
            </a:r>
            <a:r>
              <a:rPr lang="es-CO" sz="6600" b="1" i="1" dirty="0" err="1" smtClean="0"/>
              <a:t>be</a:t>
            </a:r>
            <a:r>
              <a:rPr lang="es-CO" sz="6600" b="1" i="1" dirty="0" smtClean="0"/>
              <a:t/>
            </a:r>
            <a:br>
              <a:rPr lang="es-CO" sz="6600" b="1" i="1" dirty="0" smtClean="0"/>
            </a:br>
            <a:r>
              <a:rPr lang="es-CO" sz="6600" b="1" i="1" dirty="0" smtClean="0"/>
              <a:t>—</a:t>
            </a:r>
            <a:r>
              <a:rPr lang="es-CO" sz="6600" b="1" i="1" dirty="0" err="1" smtClean="0"/>
              <a:t>it</a:t>
            </a:r>
            <a:r>
              <a:rPr lang="es-CO" sz="6600" b="1" i="1" dirty="0" smtClean="0"/>
              <a:t> </a:t>
            </a:r>
            <a:r>
              <a:rPr lang="es-CO" sz="6600" b="1" i="1" dirty="0" err="1" smtClean="0"/>
              <a:t>is</a:t>
            </a:r>
            <a:r>
              <a:rPr lang="es-CO" sz="6600" b="1" i="1" dirty="0" smtClean="0"/>
              <a:t> </a:t>
            </a:r>
            <a:r>
              <a:rPr lang="es-CO" sz="6600" b="1" i="1" dirty="0" err="1" smtClean="0"/>
              <a:t>not</a:t>
            </a:r>
            <a:r>
              <a:rPr lang="es-CO" sz="6600" b="1" i="1" dirty="0" smtClean="0"/>
              <a:t> </a:t>
            </a:r>
            <a:r>
              <a:rPr lang="es-CO" sz="6600" b="1" i="1" dirty="0" err="1" smtClean="0"/>
              <a:t>an</a:t>
            </a:r>
            <a:r>
              <a:rPr lang="es-CO" sz="6600" b="1" i="1" dirty="0" smtClean="0"/>
              <a:t> ok place </a:t>
            </a:r>
            <a:r>
              <a:rPr lang="es-CO" sz="6600" b="1" i="1" dirty="0" err="1" smtClean="0"/>
              <a:t>to</a:t>
            </a:r>
            <a:r>
              <a:rPr lang="es-CO" sz="6600" b="1" i="1" dirty="0" smtClean="0"/>
              <a:t> </a:t>
            </a:r>
            <a:r>
              <a:rPr lang="es-CO" sz="6600" b="1" i="1" dirty="0" err="1" smtClean="0"/>
              <a:t>stay</a:t>
            </a:r>
            <a:r>
              <a:rPr lang="es-CO" sz="6600" b="1" i="1" dirty="0" smtClean="0"/>
              <a:t>.”</a:t>
            </a:r>
            <a:endParaRPr lang="en-GB" sz="6600" b="1" i="1" dirty="0"/>
          </a:p>
        </p:txBody>
      </p:sp>
    </p:spTree>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8382000" cy="936383"/>
          </a:xfrm>
        </p:spPr>
        <p:txBody>
          <a:bodyPr>
            <a:noAutofit/>
          </a:bodyPr>
          <a:lstStyle/>
          <a:p>
            <a:r>
              <a:rPr lang="en-GB" sz="10000" b="1" i="1" noProof="0" smtClean="0">
                <a:latin typeface="+mn-lt"/>
              </a:rPr>
              <a:t>Lines of Inquiry</a:t>
            </a:r>
            <a:endParaRPr lang="en-GB" sz="10000" b="1" i="1" noProof="0">
              <a:latin typeface="+mn-lt"/>
            </a:endParaRPr>
          </a:p>
        </p:txBody>
      </p:sp>
      <p:sp>
        <p:nvSpPr>
          <p:cNvPr id="3" name="Text Placeholder 2"/>
          <p:cNvSpPr>
            <a:spLocks noGrp="1"/>
          </p:cNvSpPr>
          <p:nvPr>
            <p:ph type="body" sz="quarter" idx="10"/>
          </p:nvPr>
        </p:nvSpPr>
        <p:spPr>
          <a:xfrm>
            <a:off x="609600" y="1907703"/>
            <a:ext cx="8153400" cy="3807297"/>
          </a:xfrm>
        </p:spPr>
        <p:txBody>
          <a:bodyPr>
            <a:normAutofit/>
          </a:bodyPr>
          <a:lstStyle/>
          <a:p>
            <a:pPr indent="540000">
              <a:buNone/>
            </a:pPr>
            <a:r>
              <a:rPr lang="en-GB" sz="800" b="1" noProof="0" dirty="0" smtClean="0"/>
              <a:t> </a:t>
            </a:r>
          </a:p>
          <a:p>
            <a:pPr indent="540000"/>
            <a:r>
              <a:rPr lang="en-GB" b="1" noProof="0" dirty="0" smtClean="0"/>
              <a:t>Our own literacy histories</a:t>
            </a:r>
          </a:p>
          <a:p>
            <a:pPr indent="540000">
              <a:buNone/>
            </a:pPr>
            <a:endParaRPr lang="en-GB" sz="2000" b="1" noProof="0" dirty="0" smtClean="0"/>
          </a:p>
          <a:p>
            <a:pPr indent="540000"/>
            <a:r>
              <a:rPr lang="en-GB" b="1" noProof="0" dirty="0" smtClean="0"/>
              <a:t>Our beliefs, theories and practices</a:t>
            </a:r>
          </a:p>
          <a:p>
            <a:pPr indent="540000">
              <a:buNone/>
            </a:pPr>
            <a:endParaRPr lang="en-GB" sz="2000" b="1" noProof="0" dirty="0" smtClean="0"/>
          </a:p>
          <a:p>
            <a:pPr indent="540000"/>
            <a:r>
              <a:rPr lang="en-GB" b="1" noProof="0" dirty="0" smtClean="0"/>
              <a:t>Language as a tool for inquiry and thinking</a:t>
            </a:r>
          </a:p>
          <a:p>
            <a:pPr indent="540000">
              <a:buNone/>
            </a:pPr>
            <a:endParaRPr lang="en-GB" sz="2000" b="1" noProof="0" dirty="0" smtClean="0"/>
          </a:p>
          <a:p>
            <a:pPr indent="540000"/>
            <a:r>
              <a:rPr lang="en-GB" b="1" noProof="0" dirty="0" smtClean="0"/>
              <a:t>Developing balance in Language Arts</a:t>
            </a:r>
          </a:p>
        </p:txBody>
      </p:sp>
    </p:spTree>
  </p:cSld>
  <p:clrMapOvr>
    <a:masterClrMapping/>
  </p:clrMapOvr>
  <p:transition spd="med">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ctr"/>
            <a:r>
              <a:rPr lang="en-GB" noProof="0" dirty="0" smtClean="0"/>
              <a:t>Thank you!</a:t>
            </a:r>
            <a:endParaRPr lang="en-GB" noProof="0" dirty="0"/>
          </a:p>
        </p:txBody>
      </p:sp>
    </p:spTree>
  </p:cSld>
  <p:clrMapOvr>
    <a:masterClrMapping/>
  </p:clrMapOvr>
  <p:transition spd="med">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ma 09 1 085.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0" y="0"/>
            <a:ext cx="9144000" cy="664797"/>
          </a:xfrm>
          <a:solidFill>
            <a:schemeClr val="accent2"/>
          </a:solidFill>
        </p:spPr>
        <p:txBody>
          <a:bodyPr/>
          <a:lstStyle/>
          <a:p>
            <a:pPr algn="ctr"/>
            <a:r>
              <a:rPr lang="es-CO" b="1" cap="small" dirty="0" err="1" smtClean="0"/>
              <a:t>Our</a:t>
            </a:r>
            <a:r>
              <a:rPr lang="es-CO" b="1" cap="small" dirty="0" smtClean="0"/>
              <a:t> </a:t>
            </a:r>
            <a:r>
              <a:rPr lang="es-CO" b="1" cap="small" dirty="0" err="1" smtClean="0"/>
              <a:t>Own</a:t>
            </a:r>
            <a:r>
              <a:rPr lang="es-CO" b="1" cap="small" dirty="0" smtClean="0"/>
              <a:t> </a:t>
            </a:r>
            <a:r>
              <a:rPr lang="es-CO" b="1" cap="small" dirty="0" err="1" smtClean="0"/>
              <a:t>Literacy</a:t>
            </a:r>
            <a:r>
              <a:rPr lang="es-CO" b="1" cap="small" dirty="0" smtClean="0"/>
              <a:t> Histories </a:t>
            </a:r>
            <a:endParaRPr lang="en-GB" b="1" cap="small" dirty="0"/>
          </a:p>
        </p:txBody>
      </p:sp>
      <p:sp>
        <p:nvSpPr>
          <p:cNvPr id="6" name="Title 1"/>
          <p:cNvSpPr txBox="1">
            <a:spLocks/>
          </p:cNvSpPr>
          <p:nvPr/>
        </p:nvSpPr>
        <p:spPr>
          <a:xfrm>
            <a:off x="0" y="6324600"/>
            <a:ext cx="9144000" cy="664797"/>
          </a:xfrm>
          <a:prstGeom prst="rect">
            <a:avLst/>
          </a:prstGeom>
          <a:solidFill>
            <a:schemeClr val="accent2"/>
          </a:solidFill>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endParaRPr kumimoji="0" lang="en-GB"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spd="med">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ima 09 1 092.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0" y="0"/>
            <a:ext cx="9144000" cy="1218795"/>
          </a:xfrm>
          <a:solidFill>
            <a:schemeClr val="accent2"/>
          </a:solidFill>
        </p:spPr>
        <p:txBody>
          <a:bodyPr/>
          <a:lstStyle/>
          <a:p>
            <a:pPr algn="ctr"/>
            <a:r>
              <a:rPr lang="es-CO" sz="4400" b="1" i="1" dirty="0" err="1" smtClean="0"/>
              <a:t>Our</a:t>
            </a:r>
            <a:r>
              <a:rPr lang="es-CO" sz="4400" b="1" i="1" dirty="0" smtClean="0"/>
              <a:t> </a:t>
            </a:r>
            <a:r>
              <a:rPr lang="es-CO" sz="4400" b="1" i="1" dirty="0" err="1" smtClean="0"/>
              <a:t>Own</a:t>
            </a:r>
            <a:r>
              <a:rPr lang="es-CO" sz="4400" b="1" i="1" dirty="0" smtClean="0"/>
              <a:t> </a:t>
            </a:r>
            <a:br>
              <a:rPr lang="es-CO" sz="4400" b="1" i="1" dirty="0" smtClean="0"/>
            </a:br>
            <a:r>
              <a:rPr lang="es-CO" sz="4400" b="1" i="1" dirty="0" err="1" smtClean="0"/>
              <a:t>Literacy</a:t>
            </a:r>
            <a:r>
              <a:rPr lang="es-CO" sz="4400" b="1" i="1" dirty="0" smtClean="0"/>
              <a:t> Histories II </a:t>
            </a:r>
            <a:endParaRPr lang="en-GB" sz="4400" b="1" i="1" dirty="0"/>
          </a:p>
        </p:txBody>
      </p:sp>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ima 09 1 098.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0" y="0"/>
            <a:ext cx="9144000" cy="1218795"/>
          </a:xfrm>
          <a:solidFill>
            <a:schemeClr val="accent2"/>
          </a:solidFill>
        </p:spPr>
        <p:txBody>
          <a:bodyPr/>
          <a:lstStyle/>
          <a:p>
            <a:pPr algn="ctr"/>
            <a:r>
              <a:rPr lang="es-CO" sz="4400" b="1" i="1" dirty="0" err="1" smtClean="0"/>
              <a:t>Our</a:t>
            </a:r>
            <a:r>
              <a:rPr lang="es-CO" sz="4400" b="1" i="1" dirty="0" smtClean="0"/>
              <a:t> </a:t>
            </a:r>
            <a:r>
              <a:rPr lang="es-CO" sz="4400" b="1" i="1" dirty="0" err="1" smtClean="0"/>
              <a:t>Own</a:t>
            </a:r>
            <a:r>
              <a:rPr lang="es-CO" sz="4400" b="1" i="1" dirty="0" smtClean="0"/>
              <a:t> </a:t>
            </a:r>
            <a:br>
              <a:rPr lang="es-CO" sz="4400" b="1" i="1" dirty="0" smtClean="0"/>
            </a:br>
            <a:r>
              <a:rPr lang="es-CO" sz="4400" b="1" i="1" dirty="0" err="1" smtClean="0"/>
              <a:t>Literacy</a:t>
            </a:r>
            <a:r>
              <a:rPr lang="es-CO" sz="4400" b="1" i="1" dirty="0" smtClean="0"/>
              <a:t> Histories III </a:t>
            </a:r>
            <a:endParaRPr lang="en-GB" sz="4400" b="1" i="1" dirty="0"/>
          </a:p>
        </p:txBody>
      </p:sp>
    </p:spTree>
  </p:cSld>
  <p:clrMapOvr>
    <a:masterClrMapping/>
  </p:clrMapOvr>
  <p:transition spd="med">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25803"/>
            <a:ext cx="8382000" cy="664797"/>
          </a:xfrm>
        </p:spPr>
        <p:txBody>
          <a:bodyPr/>
          <a:lstStyle/>
          <a:p>
            <a:pPr algn="ctr"/>
            <a:r>
              <a:rPr lang="en-GB" b="1" cap="small" dirty="0"/>
              <a:t>Our </a:t>
            </a:r>
            <a:r>
              <a:rPr lang="en-GB" b="1" cap="small" dirty="0" smtClean="0"/>
              <a:t>Beliefs</a:t>
            </a:r>
            <a:r>
              <a:rPr lang="en-GB" b="1" cap="small" dirty="0"/>
              <a:t>, </a:t>
            </a:r>
            <a:r>
              <a:rPr lang="en-GB" b="1" cap="small" dirty="0" smtClean="0"/>
              <a:t>Theories </a:t>
            </a:r>
            <a:r>
              <a:rPr lang="en-GB" b="1" cap="small" dirty="0"/>
              <a:t>and </a:t>
            </a:r>
            <a:r>
              <a:rPr lang="en-GB" b="1" cap="small" dirty="0" smtClean="0"/>
              <a:t>Practices</a:t>
            </a:r>
            <a:endParaRPr lang="en-GB" cap="small" dirty="0"/>
          </a:p>
        </p:txBody>
      </p:sp>
      <p:sp>
        <p:nvSpPr>
          <p:cNvPr id="3" name="Text Placeholder 2"/>
          <p:cNvSpPr>
            <a:spLocks noGrp="1"/>
          </p:cNvSpPr>
          <p:nvPr>
            <p:ph type="body" sz="quarter" idx="10"/>
          </p:nvPr>
        </p:nvSpPr>
        <p:spPr>
          <a:xfrm>
            <a:off x="990600" y="1411552"/>
            <a:ext cx="7696200" cy="4382738"/>
          </a:xfrm>
        </p:spPr>
        <p:txBody>
          <a:bodyPr/>
          <a:lstStyle/>
          <a:p>
            <a:r>
              <a:rPr lang="es-CO" b="1" dirty="0" err="1" smtClean="0"/>
              <a:t>Who</a:t>
            </a:r>
            <a:r>
              <a:rPr lang="es-CO" b="1" dirty="0" smtClean="0"/>
              <a:t> are </a:t>
            </a:r>
            <a:r>
              <a:rPr lang="es-CO" b="1" dirty="0" err="1" smtClean="0"/>
              <a:t>you</a:t>
            </a:r>
            <a:r>
              <a:rPr lang="es-CO" b="1" dirty="0" smtClean="0"/>
              <a:t> as a </a:t>
            </a:r>
            <a:r>
              <a:rPr lang="es-CO" b="1" dirty="0" err="1" smtClean="0"/>
              <a:t>reader</a:t>
            </a:r>
            <a:r>
              <a:rPr lang="es-CO" b="1" dirty="0" smtClean="0"/>
              <a:t> and a </a:t>
            </a:r>
            <a:r>
              <a:rPr lang="es-CO" b="1" dirty="0" err="1" smtClean="0"/>
              <a:t>writer</a:t>
            </a:r>
            <a:r>
              <a:rPr lang="es-CO" b="1" dirty="0" smtClean="0"/>
              <a:t> </a:t>
            </a:r>
            <a:r>
              <a:rPr lang="es-CO" b="1" dirty="0" err="1" smtClean="0"/>
              <a:t>now</a:t>
            </a:r>
            <a:r>
              <a:rPr lang="es-CO" b="1" dirty="0" smtClean="0"/>
              <a:t>?</a:t>
            </a:r>
          </a:p>
          <a:p>
            <a:r>
              <a:rPr lang="es-CO" b="1" dirty="0" err="1" smtClean="0"/>
              <a:t>How</a:t>
            </a:r>
            <a:r>
              <a:rPr lang="es-CO" b="1" dirty="0" smtClean="0"/>
              <a:t> </a:t>
            </a:r>
            <a:r>
              <a:rPr lang="es-CO" b="1" dirty="0" err="1" smtClean="0"/>
              <a:t>would</a:t>
            </a:r>
            <a:r>
              <a:rPr lang="es-CO" b="1" dirty="0" smtClean="0"/>
              <a:t> I </a:t>
            </a:r>
            <a:r>
              <a:rPr lang="es-CO" b="1" dirty="0" err="1" smtClean="0"/>
              <a:t>know</a:t>
            </a:r>
            <a:r>
              <a:rPr lang="es-CO" b="1" dirty="0" smtClean="0"/>
              <a:t> </a:t>
            </a:r>
            <a:r>
              <a:rPr lang="es-CO" b="1" dirty="0" err="1" smtClean="0"/>
              <a:t>if</a:t>
            </a:r>
            <a:r>
              <a:rPr lang="es-CO" b="1" dirty="0" smtClean="0"/>
              <a:t> </a:t>
            </a:r>
            <a:r>
              <a:rPr lang="es-CO" b="1" dirty="0" err="1" smtClean="0"/>
              <a:t>you</a:t>
            </a:r>
            <a:r>
              <a:rPr lang="es-CO" b="1" dirty="0" smtClean="0"/>
              <a:t> are a </a:t>
            </a:r>
            <a:r>
              <a:rPr lang="es-CO" b="1" dirty="0" err="1" smtClean="0"/>
              <a:t>reader</a:t>
            </a:r>
            <a:r>
              <a:rPr lang="es-CO" b="1" dirty="0" smtClean="0"/>
              <a:t> and    a </a:t>
            </a:r>
            <a:r>
              <a:rPr lang="es-CO" b="1" dirty="0" err="1" smtClean="0"/>
              <a:t>writer</a:t>
            </a:r>
            <a:r>
              <a:rPr lang="es-CO" b="1" dirty="0" smtClean="0"/>
              <a:t> </a:t>
            </a:r>
            <a:r>
              <a:rPr lang="es-CO" b="1" dirty="0" err="1" smtClean="0"/>
              <a:t>if</a:t>
            </a:r>
            <a:r>
              <a:rPr lang="es-CO" b="1" dirty="0" smtClean="0"/>
              <a:t> I </a:t>
            </a:r>
            <a:r>
              <a:rPr lang="es-CO" b="1" dirty="0" err="1" smtClean="0"/>
              <a:t>walked</a:t>
            </a:r>
            <a:r>
              <a:rPr lang="es-CO" b="1" dirty="0" smtClean="0"/>
              <a:t> </a:t>
            </a:r>
            <a:r>
              <a:rPr lang="es-CO" b="1" dirty="0" err="1" smtClean="0"/>
              <a:t>into</a:t>
            </a:r>
            <a:r>
              <a:rPr lang="es-CO" b="1" dirty="0" smtClean="0"/>
              <a:t> </a:t>
            </a:r>
            <a:r>
              <a:rPr lang="es-CO" b="1" dirty="0" err="1" smtClean="0"/>
              <a:t>your</a:t>
            </a:r>
            <a:r>
              <a:rPr lang="es-CO" b="1" dirty="0" smtClean="0"/>
              <a:t> classroom?</a:t>
            </a:r>
          </a:p>
          <a:p>
            <a:r>
              <a:rPr lang="es-CO" b="1" dirty="0" err="1" smtClean="0"/>
              <a:t>What</a:t>
            </a:r>
            <a:r>
              <a:rPr lang="es-CO" b="1" dirty="0" smtClean="0"/>
              <a:t> </a:t>
            </a:r>
            <a:r>
              <a:rPr lang="es-CO" b="1" dirty="0" err="1" smtClean="0"/>
              <a:t>kind</a:t>
            </a:r>
            <a:r>
              <a:rPr lang="es-CO" b="1" dirty="0" smtClean="0"/>
              <a:t> of a </a:t>
            </a:r>
            <a:r>
              <a:rPr lang="es-CO" b="1" dirty="0" err="1" smtClean="0"/>
              <a:t>reader</a:t>
            </a:r>
            <a:r>
              <a:rPr lang="es-CO" b="1" dirty="0" smtClean="0"/>
              <a:t> and </a:t>
            </a:r>
            <a:r>
              <a:rPr lang="es-CO" b="1" dirty="0" err="1" smtClean="0"/>
              <a:t>writer</a:t>
            </a:r>
            <a:r>
              <a:rPr lang="es-CO" b="1" dirty="0" smtClean="0"/>
              <a:t> </a:t>
            </a:r>
            <a:r>
              <a:rPr lang="es-CO" b="1" dirty="0" err="1" smtClean="0"/>
              <a:t>would</a:t>
            </a:r>
            <a:r>
              <a:rPr lang="es-CO" b="1" dirty="0" smtClean="0"/>
              <a:t> I </a:t>
            </a:r>
            <a:r>
              <a:rPr lang="es-CO" b="1" dirty="0" err="1" smtClean="0"/>
              <a:t>assume</a:t>
            </a:r>
            <a:r>
              <a:rPr lang="es-CO" b="1" dirty="0" smtClean="0"/>
              <a:t> </a:t>
            </a:r>
            <a:r>
              <a:rPr lang="es-CO" b="1" dirty="0" err="1" smtClean="0"/>
              <a:t>you</a:t>
            </a:r>
            <a:r>
              <a:rPr lang="es-CO" b="1" dirty="0" smtClean="0"/>
              <a:t> are?</a:t>
            </a:r>
          </a:p>
          <a:p>
            <a:r>
              <a:rPr lang="es-CO" b="1" dirty="0" err="1" smtClean="0"/>
              <a:t>How</a:t>
            </a:r>
            <a:r>
              <a:rPr lang="es-CO" b="1" dirty="0" smtClean="0"/>
              <a:t> do </a:t>
            </a:r>
            <a:r>
              <a:rPr lang="es-CO" b="1" dirty="0" err="1" smtClean="0"/>
              <a:t>you</a:t>
            </a:r>
            <a:r>
              <a:rPr lang="es-CO" b="1" dirty="0" smtClean="0"/>
              <a:t> </a:t>
            </a:r>
            <a:r>
              <a:rPr lang="es-CO" b="1" dirty="0" err="1" smtClean="0"/>
              <a:t>make</a:t>
            </a:r>
            <a:r>
              <a:rPr lang="es-CO" b="1" dirty="0" smtClean="0"/>
              <a:t> </a:t>
            </a:r>
            <a:r>
              <a:rPr lang="es-CO" b="1" dirty="0" err="1" smtClean="0"/>
              <a:t>it</a:t>
            </a:r>
            <a:r>
              <a:rPr lang="es-CO" b="1" dirty="0" smtClean="0"/>
              <a:t> </a:t>
            </a:r>
            <a:r>
              <a:rPr lang="es-CO" b="1" dirty="0" err="1" smtClean="0"/>
              <a:t>explicit</a:t>
            </a:r>
            <a:r>
              <a:rPr lang="es-CO" b="1" dirty="0" smtClean="0"/>
              <a:t> </a:t>
            </a:r>
            <a:r>
              <a:rPr lang="es-CO" b="1" dirty="0" err="1" smtClean="0"/>
              <a:t>to</a:t>
            </a:r>
            <a:r>
              <a:rPr lang="es-CO" b="1" dirty="0" smtClean="0"/>
              <a:t> </a:t>
            </a:r>
            <a:r>
              <a:rPr lang="es-CO" b="1" dirty="0" err="1" smtClean="0"/>
              <a:t>your</a:t>
            </a:r>
            <a:r>
              <a:rPr lang="es-CO" b="1" dirty="0" smtClean="0"/>
              <a:t> </a:t>
            </a:r>
            <a:r>
              <a:rPr lang="es-CO" b="1" dirty="0" err="1" smtClean="0"/>
              <a:t>students</a:t>
            </a:r>
            <a:r>
              <a:rPr lang="es-CO" b="1" dirty="0" smtClean="0"/>
              <a:t> </a:t>
            </a:r>
            <a:r>
              <a:rPr lang="es-CO" b="1" dirty="0" err="1" smtClean="0"/>
              <a:t>who</a:t>
            </a:r>
            <a:r>
              <a:rPr lang="es-CO" b="1" dirty="0" smtClean="0"/>
              <a:t> </a:t>
            </a:r>
            <a:r>
              <a:rPr lang="es-CO" b="1" dirty="0" err="1" smtClean="0"/>
              <a:t>you</a:t>
            </a:r>
            <a:r>
              <a:rPr lang="es-CO" b="1" dirty="0" smtClean="0"/>
              <a:t> are as a </a:t>
            </a:r>
            <a:r>
              <a:rPr lang="es-CO" b="1" dirty="0" err="1" smtClean="0"/>
              <a:t>writer</a:t>
            </a:r>
            <a:r>
              <a:rPr lang="es-CO" b="1" dirty="0" smtClean="0"/>
              <a:t> and          a </a:t>
            </a:r>
            <a:r>
              <a:rPr lang="es-CO" b="1" dirty="0" err="1" smtClean="0"/>
              <a:t>reader</a:t>
            </a:r>
            <a:r>
              <a:rPr lang="es-CO" b="1" dirty="0" smtClean="0"/>
              <a:t>?</a:t>
            </a:r>
          </a:p>
          <a:p>
            <a:r>
              <a:rPr lang="es-CO" b="1" dirty="0" err="1" smtClean="0"/>
              <a:t>Why</a:t>
            </a:r>
            <a:r>
              <a:rPr lang="es-CO" b="1" dirty="0" smtClean="0"/>
              <a:t> </a:t>
            </a:r>
            <a:r>
              <a:rPr lang="es-CO" b="1" dirty="0" err="1" smtClean="0"/>
              <a:t>is</a:t>
            </a:r>
            <a:r>
              <a:rPr lang="es-CO" b="1" dirty="0" smtClean="0"/>
              <a:t> </a:t>
            </a:r>
            <a:r>
              <a:rPr lang="es-CO" b="1" dirty="0" err="1" smtClean="0"/>
              <a:t>this</a:t>
            </a:r>
            <a:r>
              <a:rPr lang="es-CO" b="1" dirty="0" smtClean="0"/>
              <a:t> </a:t>
            </a:r>
            <a:r>
              <a:rPr lang="es-CO" b="1" dirty="0" err="1" smtClean="0"/>
              <a:t>important</a:t>
            </a:r>
            <a:r>
              <a:rPr lang="es-CO" b="1" dirty="0" smtClean="0"/>
              <a:t>?</a:t>
            </a:r>
            <a:endParaRPr lang="en-GB" b="1" dirty="0"/>
          </a:p>
        </p:txBody>
      </p:sp>
    </p:spTree>
  </p:cSld>
  <p:clrMapOvr>
    <a:masterClrMapping/>
  </p:clrMapOvr>
  <p:transition spd="med">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ima 09 1 314.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rot="16200000">
            <a:off x="-2781301" y="2781299"/>
            <a:ext cx="6858003" cy="1295399"/>
          </a:xfrm>
          <a:solidFill>
            <a:schemeClr val="accent2"/>
          </a:solidFill>
        </p:spPr>
        <p:txBody>
          <a:bodyPr/>
          <a:lstStyle/>
          <a:p>
            <a:pPr algn="ctr"/>
            <a:r>
              <a:rPr lang="en-GB" sz="4400" b="1" i="1" dirty="0"/>
              <a:t>Our Beliefs, Theories </a:t>
            </a:r>
            <a:r>
              <a:rPr lang="en-GB" sz="4400" b="1" i="1" dirty="0" smtClean="0"/>
              <a:t>               and Practices II</a:t>
            </a:r>
            <a:endParaRPr lang="en-GB" sz="4400" b="1" i="1" dirty="0"/>
          </a:p>
        </p:txBody>
      </p:sp>
      <p:sp>
        <p:nvSpPr>
          <p:cNvPr id="4" name="Title 1"/>
          <p:cNvSpPr txBox="1">
            <a:spLocks/>
          </p:cNvSpPr>
          <p:nvPr/>
        </p:nvSpPr>
        <p:spPr>
          <a:xfrm rot="16200000">
            <a:off x="5050201" y="2764204"/>
            <a:ext cx="6858003" cy="1329595"/>
          </a:xfrm>
          <a:prstGeom prst="rect">
            <a:avLst/>
          </a:prstGeom>
          <a:solidFill>
            <a:schemeClr val="accent2"/>
          </a:solidFill>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endParaRPr kumimoji="0" lang="en-GB"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a:p>
            <a:pPr marL="0" marR="0" lvl="0" indent="0" algn="ctr" defTabSz="914363" rtl="0" eaLnBrk="1" fontAlgn="auto" latinLnBrk="0" hangingPunct="1">
              <a:lnSpc>
                <a:spcPct val="90000"/>
              </a:lnSpc>
              <a:spcBef>
                <a:spcPct val="0"/>
              </a:spcBef>
              <a:spcAft>
                <a:spcPts val="0"/>
              </a:spcAft>
              <a:buClrTx/>
              <a:buSzTx/>
              <a:buFontTx/>
              <a:buNone/>
              <a:tabLst/>
              <a:defRPr/>
            </a:pPr>
            <a:endParaRPr kumimoji="0" lang="en-GB"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spd="med">
    <p:random/>
  </p:transition>
  <p:timing>
    <p:tnLst>
      <p:par>
        <p:cTn id="1" dur="indefinite" restart="never" nodeType="tmRoot"/>
      </p:par>
    </p:tnLst>
  </p:timing>
</p:sld>
</file>

<file path=ppt/theme/theme1.xml><?xml version="1.0" encoding="utf-8"?>
<a:theme xmlns:a="http://schemas.openxmlformats.org/drawingml/2006/main" name="10286782">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10286782</Template>
  <TotalTime>1456</TotalTime>
  <Words>2303</Words>
  <Application>Microsoft Office PowerPoint</Application>
  <PresentationFormat>On-screen Show (4:3)</PresentationFormat>
  <Paragraphs>249</Paragraphs>
  <Slides>40</Slides>
  <Notes>14</Notes>
  <HiddenSlides>0</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10286782</vt:lpstr>
      <vt:lpstr>White with Courier font for code slides</vt:lpstr>
      <vt:lpstr>Reading and Writing  Through Inquiry in the PYP</vt:lpstr>
      <vt:lpstr>Slide 2</vt:lpstr>
      <vt:lpstr>Slide 3</vt:lpstr>
      <vt:lpstr>Lines of Inquiry</vt:lpstr>
      <vt:lpstr>Our Own Literacy Histories </vt:lpstr>
      <vt:lpstr>Our Own  Literacy Histories II </vt:lpstr>
      <vt:lpstr>Our Own  Literacy Histories III </vt:lpstr>
      <vt:lpstr>Our Beliefs, Theories and Practices</vt:lpstr>
      <vt:lpstr>Our Beliefs, Theories                and Practices II</vt:lpstr>
      <vt:lpstr>Our Beliefs, Theories and Practices III</vt:lpstr>
      <vt:lpstr>Our Beliefs, Theories and Practices IV</vt:lpstr>
      <vt:lpstr>Language as a Tool   for Inquiry  and Thinking</vt:lpstr>
      <vt:lpstr>Language as a Tool  for Inquiry and Thinking II</vt:lpstr>
      <vt:lpstr>Language as a Tool for Inquiry           and Thinking III</vt:lpstr>
      <vt:lpstr>Language as a Tool for Inquiry and Thinking IV </vt:lpstr>
      <vt:lpstr>Students engaged in Inquiry</vt:lpstr>
      <vt:lpstr>I N Q U I R Y</vt:lpstr>
      <vt:lpstr>Supporting Inquiry Acts</vt:lpstr>
      <vt:lpstr>Frontloading  (Building on Background Knowledge)</vt:lpstr>
      <vt:lpstr>Frontloading  (II) (Building on Background Knowledge)</vt:lpstr>
      <vt:lpstr>Developing Balance in Language Arts</vt:lpstr>
      <vt:lpstr>Developing Balance in Language Arts II PRESCHOOL YEARS</vt:lpstr>
      <vt:lpstr>Developing Balance in Language Arts III LOWER PRIMARY (1st Grade up)</vt:lpstr>
      <vt:lpstr>Developing Balance in Language Arts IV LOWER PRIMARY (1st Grade up)</vt:lpstr>
      <vt:lpstr>Developing Balance in Language Arts V UPPER PRIMARY (4th Grade up)</vt:lpstr>
      <vt:lpstr>Developing Balance in Language Arts VI UPPER PRIMARY (4th Grade up)</vt:lpstr>
      <vt:lpstr>The Mother Tongue</vt:lpstr>
      <vt:lpstr>Suggested Readings</vt:lpstr>
      <vt:lpstr>Summative Assessment</vt:lpstr>
      <vt:lpstr>Slide 30</vt:lpstr>
      <vt:lpstr>Slide 31</vt:lpstr>
      <vt:lpstr>Enduring Understandings II</vt:lpstr>
      <vt:lpstr>Enduring Understandings III</vt:lpstr>
      <vt:lpstr>Enduring Understandings IV</vt:lpstr>
      <vt:lpstr>Enduring Understandings V</vt:lpstr>
      <vt:lpstr>Enduring Understandings VI</vt:lpstr>
      <vt:lpstr>Enduring Understandings VII</vt:lpstr>
      <vt:lpstr>Enduring Understandings VIII</vt:lpstr>
      <vt:lpstr>“Where you are is     an ok place to be —it is not an ok place to stay.”</vt:lpstr>
      <vt:lpstr>Slide 40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cfayad</dc:creator>
  <cp:lastModifiedBy>portatil</cp:lastModifiedBy>
  <cp:revision>35</cp:revision>
  <dcterms:created xsi:type="dcterms:W3CDTF">2009-08-15T16:53:13Z</dcterms:created>
  <dcterms:modified xsi:type="dcterms:W3CDTF">2009-10-19T18:33:28Z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TC102867821033</vt:lpwstr>
  </property>
</Properties>
</file>